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78" r:id="rId5"/>
    <p:sldId id="279" r:id="rId6"/>
    <p:sldId id="280" r:id="rId7"/>
    <p:sldId id="267" r:id="rId8"/>
    <p:sldId id="268" r:id="rId9"/>
    <p:sldId id="281" r:id="rId10"/>
    <p:sldId id="282" r:id="rId11"/>
    <p:sldId id="283" r:id="rId12"/>
    <p:sldId id="272" r:id="rId13"/>
    <p:sldId id="273" r:id="rId14"/>
    <p:sldId id="274" r:id="rId15"/>
    <p:sldId id="284" r:id="rId16"/>
  </p:sldIdLst>
  <p:sldSz cx="6858000" cy="9906000" type="A4"/>
  <p:notesSz cx="68580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360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3070860"/>
            <a:ext cx="5829300" cy="2080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5547360"/>
            <a:ext cx="4800600" cy="2476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0" y="2278380"/>
            <a:ext cx="298323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2278380"/>
            <a:ext cx="298323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900" y="396240"/>
            <a:ext cx="6172200" cy="1584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2900" y="2278380"/>
            <a:ext cx="617220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9212580"/>
            <a:ext cx="219456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9212580"/>
            <a:ext cx="157734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37760" y="9212580"/>
            <a:ext cx="157734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04638" y="904494"/>
            <a:ext cx="1753870" cy="1552575"/>
          </a:xfrm>
          <a:custGeom>
            <a:avLst/>
            <a:gdLst/>
            <a:ahLst/>
            <a:cxnLst/>
            <a:rect l="l" t="t" r="r" b="b"/>
            <a:pathLst>
              <a:path w="1753870" h="1552575">
                <a:moveTo>
                  <a:pt x="0" y="1552194"/>
                </a:moveTo>
                <a:lnTo>
                  <a:pt x="776097" y="0"/>
                </a:lnTo>
                <a:lnTo>
                  <a:pt x="1753362" y="0"/>
                </a:lnTo>
              </a:path>
            </a:pathLst>
          </a:custGeom>
          <a:ln w="1981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04638" y="2456688"/>
            <a:ext cx="1753870" cy="1552575"/>
          </a:xfrm>
          <a:custGeom>
            <a:avLst/>
            <a:gdLst/>
            <a:ahLst/>
            <a:cxnLst/>
            <a:rect l="l" t="t" r="r" b="b"/>
            <a:pathLst>
              <a:path w="1753870" h="1552575">
                <a:moveTo>
                  <a:pt x="1753362" y="1552193"/>
                </a:moveTo>
                <a:lnTo>
                  <a:pt x="776097" y="1552193"/>
                </a:lnTo>
                <a:lnTo>
                  <a:pt x="0" y="0"/>
                </a:lnTo>
              </a:path>
            </a:pathLst>
          </a:custGeom>
          <a:ln w="1981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93469" y="8858250"/>
            <a:ext cx="1475740" cy="1047750"/>
          </a:xfrm>
          <a:custGeom>
            <a:avLst/>
            <a:gdLst/>
            <a:ahLst/>
            <a:cxnLst/>
            <a:rect l="l" t="t" r="r" b="b"/>
            <a:pathLst>
              <a:path w="1475739" h="1047750">
                <a:moveTo>
                  <a:pt x="0" y="635508"/>
                </a:moveTo>
                <a:lnTo>
                  <a:pt x="317754" y="0"/>
                </a:lnTo>
                <a:lnTo>
                  <a:pt x="1157478" y="0"/>
                </a:lnTo>
                <a:lnTo>
                  <a:pt x="1475232" y="635508"/>
                </a:lnTo>
                <a:lnTo>
                  <a:pt x="1269112" y="1047746"/>
                </a:lnTo>
              </a:path>
            </a:pathLst>
          </a:custGeom>
          <a:ln w="381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93469" y="9493757"/>
            <a:ext cx="206375" cy="412750"/>
          </a:xfrm>
          <a:custGeom>
            <a:avLst/>
            <a:gdLst/>
            <a:ahLst/>
            <a:cxnLst/>
            <a:rect l="l" t="t" r="r" b="b"/>
            <a:pathLst>
              <a:path w="206375" h="412750">
                <a:moveTo>
                  <a:pt x="206119" y="412238"/>
                </a:moveTo>
                <a:lnTo>
                  <a:pt x="0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16017" y="0"/>
            <a:ext cx="354965" cy="709930"/>
          </a:xfrm>
          <a:custGeom>
            <a:avLst/>
            <a:gdLst/>
            <a:ahLst/>
            <a:cxnLst/>
            <a:rect l="l" t="t" r="r" b="b"/>
            <a:pathLst>
              <a:path w="354964" h="709930">
                <a:moveTo>
                  <a:pt x="0" y="709422"/>
                </a:moveTo>
                <a:lnTo>
                  <a:pt x="354711" y="0"/>
                </a:lnTo>
              </a:path>
            </a:pathLst>
          </a:custGeom>
          <a:ln w="289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04051" y="0"/>
            <a:ext cx="354330" cy="708025"/>
          </a:xfrm>
          <a:custGeom>
            <a:avLst/>
            <a:gdLst/>
            <a:ahLst/>
            <a:cxnLst/>
            <a:rect l="l" t="t" r="r" b="b"/>
            <a:pathLst>
              <a:path w="354329" h="708025">
                <a:moveTo>
                  <a:pt x="0" y="0"/>
                </a:moveTo>
                <a:lnTo>
                  <a:pt x="353948" y="707897"/>
                </a:lnTo>
              </a:path>
            </a:pathLst>
          </a:custGeom>
          <a:ln w="289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16017" y="709422"/>
            <a:ext cx="2142490" cy="923925"/>
          </a:xfrm>
          <a:custGeom>
            <a:avLst/>
            <a:gdLst/>
            <a:ahLst/>
            <a:cxnLst/>
            <a:rect l="l" t="t" r="r" b="b"/>
            <a:pathLst>
              <a:path w="2142490" h="923925">
                <a:moveTo>
                  <a:pt x="2141981" y="1524"/>
                </a:moveTo>
                <a:lnTo>
                  <a:pt x="1680972" y="923544"/>
                </a:lnTo>
                <a:lnTo>
                  <a:pt x="461772" y="923544"/>
                </a:lnTo>
                <a:lnTo>
                  <a:pt x="0" y="0"/>
                </a:lnTo>
              </a:path>
            </a:pathLst>
          </a:custGeom>
          <a:ln w="289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8039861"/>
            <a:ext cx="1611630" cy="1866264"/>
          </a:xfrm>
          <a:custGeom>
            <a:avLst/>
            <a:gdLst/>
            <a:ahLst/>
            <a:cxnLst/>
            <a:rect l="l" t="t" r="r" b="b"/>
            <a:pathLst>
              <a:path w="1611630" h="1866265">
                <a:moveTo>
                  <a:pt x="0" y="0"/>
                </a:moveTo>
                <a:lnTo>
                  <a:pt x="1105281" y="0"/>
                </a:lnTo>
                <a:lnTo>
                  <a:pt x="1611630" y="1012698"/>
                </a:lnTo>
                <a:lnTo>
                  <a:pt x="1184911" y="1866134"/>
                </a:lnTo>
              </a:path>
            </a:pathLst>
          </a:custGeom>
          <a:ln w="1981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30302"/>
            <a:ext cx="1927225" cy="3104515"/>
          </a:xfrm>
          <a:custGeom>
            <a:avLst/>
            <a:gdLst/>
            <a:ahLst/>
            <a:cxnLst/>
            <a:rect l="l" t="t" r="r" b="b"/>
            <a:pathLst>
              <a:path w="1927225" h="3104515">
                <a:moveTo>
                  <a:pt x="0" y="0"/>
                </a:moveTo>
                <a:lnTo>
                  <a:pt x="1151013" y="0"/>
                </a:lnTo>
                <a:lnTo>
                  <a:pt x="1927098" y="1552194"/>
                </a:lnTo>
                <a:lnTo>
                  <a:pt x="1151013" y="3104261"/>
                </a:lnTo>
                <a:lnTo>
                  <a:pt x="0" y="3104261"/>
                </a:lnTo>
              </a:path>
            </a:pathLst>
          </a:custGeom>
          <a:ln w="1981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6586" y="2410205"/>
            <a:ext cx="1911350" cy="1647825"/>
          </a:xfrm>
          <a:custGeom>
            <a:avLst/>
            <a:gdLst/>
            <a:ahLst/>
            <a:cxnLst/>
            <a:rect l="l" t="t" r="r" b="b"/>
            <a:pathLst>
              <a:path w="1911350" h="1647825">
                <a:moveTo>
                  <a:pt x="0" y="823722"/>
                </a:moveTo>
                <a:lnTo>
                  <a:pt x="411848" y="0"/>
                </a:lnTo>
                <a:lnTo>
                  <a:pt x="1499235" y="0"/>
                </a:lnTo>
                <a:lnTo>
                  <a:pt x="1911095" y="823722"/>
                </a:lnTo>
                <a:lnTo>
                  <a:pt x="1499235" y="1647444"/>
                </a:lnTo>
                <a:lnTo>
                  <a:pt x="411848" y="1647444"/>
                </a:lnTo>
                <a:lnTo>
                  <a:pt x="0" y="823722"/>
                </a:lnTo>
                <a:close/>
              </a:path>
            </a:pathLst>
          </a:custGeom>
          <a:ln w="1981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25773" y="2221229"/>
            <a:ext cx="2261870" cy="1949450"/>
          </a:xfrm>
          <a:custGeom>
            <a:avLst/>
            <a:gdLst/>
            <a:ahLst/>
            <a:cxnLst/>
            <a:rect l="l" t="t" r="r" b="b"/>
            <a:pathLst>
              <a:path w="2261870" h="1949450">
                <a:moveTo>
                  <a:pt x="0" y="974598"/>
                </a:moveTo>
                <a:lnTo>
                  <a:pt x="487299" y="0"/>
                </a:lnTo>
                <a:lnTo>
                  <a:pt x="1774316" y="0"/>
                </a:lnTo>
                <a:lnTo>
                  <a:pt x="2261616" y="974598"/>
                </a:lnTo>
                <a:lnTo>
                  <a:pt x="1774316" y="1949196"/>
                </a:lnTo>
                <a:lnTo>
                  <a:pt x="487299" y="1949196"/>
                </a:lnTo>
                <a:lnTo>
                  <a:pt x="0" y="974598"/>
                </a:lnTo>
                <a:close/>
              </a:path>
            </a:pathLst>
          </a:custGeom>
          <a:ln w="381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4969764"/>
            <a:ext cx="6858000" cy="3735704"/>
          </a:xfrm>
          <a:custGeom>
            <a:avLst/>
            <a:gdLst/>
            <a:ahLst/>
            <a:cxnLst/>
            <a:rect l="l" t="t" r="r" b="b"/>
            <a:pathLst>
              <a:path w="6858000" h="3735704">
                <a:moveTo>
                  <a:pt x="0" y="3735324"/>
                </a:moveTo>
                <a:lnTo>
                  <a:pt x="6858000" y="3735324"/>
                </a:lnTo>
                <a:lnTo>
                  <a:pt x="6858000" y="0"/>
                </a:lnTo>
                <a:lnTo>
                  <a:pt x="0" y="0"/>
                </a:lnTo>
                <a:lnTo>
                  <a:pt x="0" y="373532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8739" y="6622795"/>
            <a:ext cx="3197861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0000"/>
              </a:lnSpc>
            </a:pPr>
            <a:r>
              <a:rPr lang="ru-RU" sz="1000" spc="60" dirty="0">
                <a:latin typeface="Tahoma"/>
                <a:cs typeface="Tahoma"/>
              </a:rPr>
              <a:t>ПАСПОРТ И ИНСТРУКЦИЯ ПО ЭКСПЛУАТАЦИИ</a:t>
            </a:r>
            <a:endParaRPr sz="1000" dirty="0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627376" y="999744"/>
            <a:ext cx="1597152" cy="545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672588" y="1715465"/>
            <a:ext cx="152146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20200"/>
              </a:lnSpc>
            </a:pPr>
            <a:r>
              <a:rPr lang="ru-RU" sz="1000" dirty="0">
                <a:latin typeface="Tahoma"/>
                <a:cs typeface="Tahoma"/>
              </a:rPr>
              <a:t>ПРОМЫШЛЕННЫЕ ПЫЛЕСОСЫ</a:t>
            </a:r>
            <a:endParaRPr sz="1450" dirty="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</a:pPr>
            <a:r>
              <a:rPr sz="1000" i="1" dirty="0">
                <a:latin typeface="Arial"/>
                <a:cs typeface="Arial"/>
              </a:rPr>
              <a:t>www.coynco.</a:t>
            </a:r>
            <a:r>
              <a:rPr lang="en-US" sz="1000" i="1" dirty="0">
                <a:latin typeface="Arial"/>
                <a:cs typeface="Arial"/>
              </a:rPr>
              <a:t>ru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0919" y="4832858"/>
            <a:ext cx="2786380" cy="1447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25" dirty="0">
                <a:solidFill>
                  <a:srgbClr val="585858"/>
                </a:solidFill>
                <a:latin typeface="Tahoma"/>
                <a:cs typeface="Tahoma"/>
              </a:rPr>
              <a:t>ST</a:t>
            </a:r>
            <a:r>
              <a:rPr sz="4400" spc="-22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4400" spc="165" dirty="0">
                <a:solidFill>
                  <a:srgbClr val="585858"/>
                </a:solidFill>
                <a:latin typeface="Tahoma"/>
                <a:cs typeface="Tahoma"/>
              </a:rPr>
              <a:t>ICLEAN</a:t>
            </a:r>
            <a:endParaRPr sz="4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4400" spc="100" dirty="0">
                <a:solidFill>
                  <a:srgbClr val="585858"/>
                </a:solidFill>
                <a:latin typeface="Tahoma"/>
                <a:cs typeface="Tahoma"/>
              </a:rPr>
              <a:t>ATEX</a:t>
            </a:r>
            <a:r>
              <a:rPr sz="4400" spc="-24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4400" spc="-5" dirty="0">
                <a:solidFill>
                  <a:srgbClr val="585858"/>
                </a:solidFill>
                <a:latin typeface="Tahoma"/>
                <a:cs typeface="Tahoma"/>
              </a:rPr>
              <a:t>2-22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2484" y="4404340"/>
            <a:ext cx="1863849" cy="541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7639" y="999744"/>
            <a:ext cx="1597152" cy="14142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216C187B-7CE0-4770-9FF1-CA6EA693F1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708" y="2826567"/>
            <a:ext cx="6858000" cy="7239107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2927299" y="2139314"/>
            <a:ext cx="1035101" cy="16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2231" y="417576"/>
            <a:ext cx="6126480" cy="180340"/>
          </a:xfrm>
          <a:custGeom>
            <a:avLst/>
            <a:gdLst/>
            <a:ahLst/>
            <a:cxnLst/>
            <a:rect l="l" t="t" r="r" b="b"/>
            <a:pathLst>
              <a:path w="6126480" h="180340">
                <a:moveTo>
                  <a:pt x="0" y="179831"/>
                </a:moveTo>
                <a:lnTo>
                  <a:pt x="6126480" y="179831"/>
                </a:lnTo>
                <a:lnTo>
                  <a:pt x="6126480" y="0"/>
                </a:lnTo>
                <a:lnTo>
                  <a:pt x="0" y="0"/>
                </a:lnTo>
                <a:lnTo>
                  <a:pt x="0" y="1798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3566" y="6235534"/>
            <a:ext cx="2503170" cy="3046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AutoNum type="arabicPeriod"/>
              <a:tabLst>
                <a:tab pos="139700" algn="l"/>
              </a:tabLst>
            </a:pPr>
            <a:r>
              <a:rPr lang="ru-RU" sz="900" spc="-5" dirty="0">
                <a:latin typeface="Arial"/>
                <a:cs typeface="Arial"/>
              </a:rPr>
              <a:t>Освободите и поднимите моторный блок.</a:t>
            </a:r>
            <a:endParaRPr sz="900" dirty="0">
              <a:latin typeface="Arial"/>
              <a:cs typeface="Arial"/>
            </a:endParaRPr>
          </a:p>
          <a:p>
            <a:pPr marL="12700" marR="72390">
              <a:lnSpc>
                <a:spcPct val="120000"/>
              </a:lnSpc>
              <a:buAutoNum type="arabicPeriod" startAt="2"/>
              <a:tabLst>
                <a:tab pos="139700" algn="l"/>
              </a:tabLst>
            </a:pPr>
            <a:r>
              <a:rPr lang="ru-RU" sz="900" spc="-10" dirty="0">
                <a:latin typeface="Arial"/>
                <a:cs typeface="Arial"/>
              </a:rPr>
              <a:t> Удалите стальную защиту фильтра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866" y="6606178"/>
            <a:ext cx="2436495" cy="817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065" marR="5080" indent="-126364">
              <a:lnSpc>
                <a:spcPct val="120000"/>
              </a:lnSpc>
              <a:buAutoNum type="arabicPeriod" startAt="3"/>
              <a:tabLst>
                <a:tab pos="139700" algn="l"/>
              </a:tabLst>
            </a:pPr>
            <a:r>
              <a:rPr lang="ru-RU" sz="900" i="1" spc="-30" dirty="0">
                <a:latin typeface="Arial"/>
                <a:cs typeface="Arial"/>
              </a:rPr>
              <a:t>Открутите гайку-барашек, снимите пружину и уплотнитель.</a:t>
            </a:r>
          </a:p>
          <a:p>
            <a:pPr marL="139065" marR="5080" indent="-126364">
              <a:lnSpc>
                <a:spcPct val="120000"/>
              </a:lnSpc>
              <a:buFontTx/>
              <a:buAutoNum type="arabicPeriod" startAt="3"/>
              <a:tabLst>
                <a:tab pos="139700" algn="l"/>
              </a:tabLst>
            </a:pPr>
            <a:r>
              <a:rPr lang="ru-RU" sz="900" dirty="0">
                <a:latin typeface="Avenir Book" panose="02000503020000020003" pitchFamily="2" charset="0"/>
              </a:rPr>
              <a:t>Замените фильтр на аналогичный, соответствующий модели пылесоса (сверьтесь с прайс-листом)</a:t>
            </a:r>
            <a:endParaRPr lang="it-IT" sz="900" dirty="0">
              <a:latin typeface="Avenir Book" panose="02000503020000020003" pitchFamily="2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97326" y="6384643"/>
            <a:ext cx="3461385" cy="10387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latin typeface="Arial"/>
                <a:cs typeface="Arial"/>
              </a:rPr>
              <a:t>5. </a:t>
            </a:r>
            <a:r>
              <a:rPr lang="ru-RU" sz="900" spc="-10" dirty="0">
                <a:latin typeface="Arial"/>
                <a:cs typeface="Arial"/>
              </a:rPr>
              <a:t>Установите новый фильтр в соответствии с этикеткой в нижней части.</a:t>
            </a:r>
          </a:p>
          <a:p>
            <a:pPr marL="12700">
              <a:lnSpc>
                <a:spcPct val="100000"/>
              </a:lnSpc>
            </a:pPr>
            <a:r>
              <a:rPr lang="ru-RU" sz="900" spc="-10" dirty="0">
                <a:latin typeface="Arial"/>
                <a:cs typeface="Arial"/>
              </a:rPr>
              <a:t>• Уплотнитель на основание фильтра</a:t>
            </a:r>
          </a:p>
          <a:p>
            <a:pPr marL="12700">
              <a:lnSpc>
                <a:spcPct val="100000"/>
              </a:lnSpc>
            </a:pPr>
            <a:r>
              <a:rPr lang="ru-RU" sz="900" spc="-10" dirty="0">
                <a:latin typeface="Arial"/>
                <a:cs typeface="Arial"/>
              </a:rPr>
              <a:t>• Пружина</a:t>
            </a:r>
          </a:p>
          <a:p>
            <a:pPr marL="12700">
              <a:lnSpc>
                <a:spcPct val="100000"/>
              </a:lnSpc>
            </a:pPr>
            <a:r>
              <a:rPr lang="ru-RU" sz="900" spc="-10" dirty="0">
                <a:latin typeface="Arial"/>
                <a:cs typeface="Arial"/>
              </a:rPr>
              <a:t>• Пластиковая гайка-барашек</a:t>
            </a:r>
          </a:p>
          <a:p>
            <a:pPr marL="12700" marR="5080">
              <a:lnSpc>
                <a:spcPts val="1300"/>
              </a:lnSpc>
              <a:spcBef>
                <a:spcPts val="70"/>
              </a:spcBef>
            </a:pPr>
            <a:r>
              <a:rPr sz="900" spc="-10" dirty="0">
                <a:latin typeface="Tahoma"/>
                <a:cs typeface="Tahoma"/>
              </a:rPr>
              <a:t>6.</a:t>
            </a:r>
            <a:r>
              <a:rPr sz="900" spc="-30" dirty="0">
                <a:latin typeface="Tahoma"/>
                <a:cs typeface="Tahoma"/>
              </a:rPr>
              <a:t> </a:t>
            </a:r>
            <a:r>
              <a:rPr lang="ru-RU" sz="900" spc="15" dirty="0">
                <a:latin typeface="Tahoma"/>
                <a:cs typeface="Tahoma"/>
              </a:rPr>
              <a:t>Установите металлическую защиту фильтра и моторный блок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3566" y="4556398"/>
            <a:ext cx="2346960" cy="1542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0400" y="4448332"/>
            <a:ext cx="2466666" cy="15775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2231" y="647700"/>
            <a:ext cx="6126480" cy="1569720"/>
          </a:xfrm>
          <a:custGeom>
            <a:avLst/>
            <a:gdLst/>
            <a:ahLst/>
            <a:cxnLst/>
            <a:rect l="l" t="t" r="r" b="b"/>
            <a:pathLst>
              <a:path w="6126480" h="1569720">
                <a:moveTo>
                  <a:pt x="0" y="1569720"/>
                </a:moveTo>
                <a:lnTo>
                  <a:pt x="6126480" y="1569720"/>
                </a:lnTo>
                <a:lnTo>
                  <a:pt x="6126480" y="0"/>
                </a:lnTo>
                <a:lnTo>
                  <a:pt x="0" y="0"/>
                </a:lnTo>
                <a:lnTo>
                  <a:pt x="0" y="156972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11886" y="420369"/>
            <a:ext cx="5971540" cy="15542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lang="ru-RU" sz="1000" spc="-5" dirty="0">
                <a:solidFill>
                  <a:srgbClr val="FFFFFF"/>
                </a:solidFill>
                <a:latin typeface="Tahoma"/>
                <a:cs typeface="Tahoma"/>
              </a:rPr>
              <a:t>4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. </a:t>
            </a:r>
            <a:r>
              <a:rPr lang="ru-RU" sz="1000" spc="10" dirty="0">
                <a:solidFill>
                  <a:srgbClr val="FFFFFF"/>
                </a:solidFill>
                <a:latin typeface="Tahoma"/>
                <a:cs typeface="Tahoma"/>
              </a:rPr>
              <a:t>ЗАМЕНА ФИЛЬТРА</a:t>
            </a:r>
            <a:endParaRPr sz="10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125095" marR="6985" indent="274320" algn="r">
              <a:lnSpc>
                <a:spcPct val="100000"/>
              </a:lnSpc>
            </a:pPr>
            <a:r>
              <a:rPr lang="ru-RU" sz="1000" i="1" spc="-40" dirty="0">
                <a:latin typeface="Arial"/>
                <a:cs typeface="Arial"/>
              </a:rPr>
              <a:t>ЗАМЕНА ФИЛЬТРА ДОЛЖНА ПРОВОДИТСЯ ТОЛЬКО</a:t>
            </a:r>
          </a:p>
          <a:p>
            <a:pPr marL="125095" marR="6985" indent="274320" algn="r">
              <a:lnSpc>
                <a:spcPct val="100000"/>
              </a:lnSpc>
            </a:pPr>
            <a:r>
              <a:rPr lang="ru-RU" sz="1000" i="1" spc="-40" dirty="0">
                <a:latin typeface="Arial"/>
                <a:cs typeface="Arial"/>
              </a:rPr>
              <a:t> ПЕРСОНАЛОМ, СЕРТИФИЦИРОВАННЫМ COYNCO!</a:t>
            </a:r>
          </a:p>
          <a:p>
            <a:pPr marL="125095" marR="6985" indent="274320" algn="r">
              <a:lnSpc>
                <a:spcPct val="100000"/>
              </a:lnSpc>
            </a:pPr>
            <a:r>
              <a:rPr lang="ru-RU" sz="1000" i="1" spc="-40" dirty="0">
                <a:latin typeface="Arial"/>
                <a:cs typeface="Arial"/>
              </a:rPr>
              <a:t>НЕСАНКЦИОНИРОВАННАЯ ЗАМЕНА ФИЛЬТРА ИЛИ </a:t>
            </a:r>
          </a:p>
          <a:p>
            <a:pPr marL="125095" marR="6985" indent="274320" algn="r">
              <a:lnSpc>
                <a:spcPct val="100000"/>
              </a:lnSpc>
            </a:pPr>
            <a:r>
              <a:rPr lang="ru-RU" sz="1000" i="1" spc="-40" dirty="0">
                <a:latin typeface="Arial"/>
                <a:cs typeface="Arial"/>
              </a:rPr>
              <a:t>ОБСЛУЖИВАНИЕ СИСТЕМЫ ФИЛЬТРАЦИИ МОЖЕТ </a:t>
            </a:r>
          </a:p>
          <a:p>
            <a:pPr marL="125095" marR="6985" indent="274320" algn="r">
              <a:lnSpc>
                <a:spcPct val="100000"/>
              </a:lnSpc>
            </a:pPr>
            <a:r>
              <a:rPr lang="ru-RU" sz="1000" i="1" spc="-40" dirty="0">
                <a:latin typeface="Arial"/>
                <a:cs typeface="Arial"/>
              </a:rPr>
              <a:t>ПОВЛИЯТЬ НА БЕЗОПАСНОСТЬ ОБОРУДОВАНИЯ, </a:t>
            </a:r>
          </a:p>
          <a:p>
            <a:pPr marL="125095" marR="6985" indent="274320" algn="r">
              <a:lnSpc>
                <a:spcPct val="100000"/>
              </a:lnSpc>
            </a:pPr>
            <a:r>
              <a:rPr lang="ru-RU" sz="1000" i="1" spc="-40" dirty="0">
                <a:latin typeface="Arial"/>
                <a:cs typeface="Arial"/>
              </a:rPr>
              <a:t>В ЭТОМ СЛУЧАЕ ПРОИЗВОДИТЕЛЬ СНИМАЕТ</a:t>
            </a:r>
          </a:p>
          <a:p>
            <a:pPr marL="125095" marR="6985" indent="274320" algn="r">
              <a:lnSpc>
                <a:spcPct val="100000"/>
              </a:lnSpc>
            </a:pPr>
            <a:r>
              <a:rPr lang="ru-RU" sz="1000" i="1" spc="-40" dirty="0">
                <a:latin typeface="Arial"/>
                <a:cs typeface="Arial"/>
              </a:rPr>
              <a:t> С СЕБЯ ОТВЕТСТВЕННОСТЬ ЗА ПОСЛЕДСТВИЯ.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97763" y="1068324"/>
            <a:ext cx="499872" cy="4389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6"/>
          <p:cNvSpPr/>
          <p:nvPr/>
        </p:nvSpPr>
        <p:spPr>
          <a:xfrm>
            <a:off x="2607564" y="2269235"/>
            <a:ext cx="3183636" cy="19979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2451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27576" y="1908048"/>
            <a:ext cx="2212848" cy="2279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13943" y="1680972"/>
            <a:ext cx="6126480" cy="154529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6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ru-RU" sz="1000" spc="-1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ru-RU" sz="1000" spc="-20" dirty="0">
                <a:solidFill>
                  <a:srgbClr val="FFFFFF"/>
                </a:solidFill>
                <a:latin typeface="Arial"/>
                <a:cs typeface="Arial"/>
              </a:rPr>
              <a:t>СНЯТИЕ И УСТАНОВКА БАКА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3293" y="2118995"/>
            <a:ext cx="2940050" cy="9818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it-IT" sz="900">
                <a:latin typeface="Avenir Book"/>
                <a:cs typeface="Avenir Book"/>
              </a:rPr>
              <a:t>1- </a:t>
            </a:r>
            <a:r>
              <a:rPr lang="ru-RU" sz="900">
                <a:latin typeface="Avenir Book"/>
                <a:cs typeface="Avenir Book"/>
              </a:rPr>
              <a:t>Поднимите рычаг вверх и извлеките бак.</a:t>
            </a:r>
            <a:endParaRPr lang="it-IT" sz="900" i="1">
              <a:latin typeface="Avenir Book"/>
              <a:cs typeface="Avenir Book"/>
            </a:endParaRPr>
          </a:p>
          <a:p>
            <a:pPr algn="just">
              <a:lnSpc>
                <a:spcPct val="120000"/>
              </a:lnSpc>
            </a:pPr>
            <a:endParaRPr lang="it-IT" sz="900" i="1">
              <a:latin typeface="Avenir Book"/>
              <a:cs typeface="Avenir Book"/>
            </a:endParaRPr>
          </a:p>
          <a:p>
            <a:pPr algn="just">
              <a:lnSpc>
                <a:spcPct val="120000"/>
              </a:lnSpc>
            </a:pPr>
            <a:r>
              <a:rPr lang="it-IT" sz="900">
                <a:latin typeface="Avenir Book"/>
                <a:cs typeface="Avenir Book"/>
              </a:rPr>
              <a:t>2- </a:t>
            </a:r>
            <a:r>
              <a:rPr lang="ru-RU" sz="900">
                <a:latin typeface="Avenir Book"/>
                <a:cs typeface="Avenir Book"/>
              </a:rPr>
              <a:t>Опустошите бак</a:t>
            </a:r>
            <a:r>
              <a:rPr lang="it-IT" sz="900" i="1">
                <a:latin typeface="Avenir Book"/>
                <a:cs typeface="Avenir Book"/>
              </a:rPr>
              <a:t> </a:t>
            </a:r>
          </a:p>
          <a:p>
            <a:pPr algn="just">
              <a:lnSpc>
                <a:spcPct val="120000"/>
              </a:lnSpc>
            </a:pPr>
            <a:endParaRPr lang="it-IT" sz="900" i="1">
              <a:latin typeface="Avenir Book"/>
              <a:cs typeface="Avenir Book"/>
            </a:endParaRPr>
          </a:p>
          <a:p>
            <a:pPr algn="just">
              <a:lnSpc>
                <a:spcPct val="120000"/>
              </a:lnSpc>
            </a:pPr>
            <a:r>
              <a:rPr lang="it-IT" sz="900">
                <a:latin typeface="Avenir Book"/>
                <a:cs typeface="Avenir Book"/>
              </a:rPr>
              <a:t>3- </a:t>
            </a:r>
            <a:r>
              <a:rPr lang="ru-RU" sz="900" i="1">
                <a:latin typeface="Avenir Book"/>
                <a:cs typeface="Avenir Book"/>
              </a:rPr>
              <a:t>Вставьте крепление в  </a:t>
            </a:r>
            <a:r>
              <a:rPr lang="en-US" sz="900" i="1">
                <a:latin typeface="Avenir Book"/>
                <a:cs typeface="Avenir Book"/>
              </a:rPr>
              <a:t>V</a:t>
            </a:r>
            <a:r>
              <a:rPr lang="ru-RU" sz="900" i="1">
                <a:latin typeface="Avenir Book"/>
                <a:cs typeface="Avenir Book"/>
              </a:rPr>
              <a:t>-образный вырез и, нажав на рычаг, установите бак на место.</a:t>
            </a:r>
            <a:endParaRPr lang="it-IT" sz="900" i="1" dirty="0">
              <a:latin typeface="Avenir Book"/>
              <a:cs typeface="Avenir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42815" y="4349496"/>
            <a:ext cx="2197608" cy="18059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32231" y="7316723"/>
            <a:ext cx="6126480" cy="155171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127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0"/>
              </a:spcBef>
            </a:pP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ru-RU" sz="1000" spc="-1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ru-RU" sz="1000" spc="-35" dirty="0">
                <a:solidFill>
                  <a:srgbClr val="FFFFFF"/>
                </a:solidFill>
                <a:latin typeface="Arial"/>
                <a:cs typeface="Arial"/>
              </a:rPr>
              <a:t>ПОИСК И УСТРАНЕНИЕ НЕИСПРАВНОСТЕЙ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1886" y="7599298"/>
            <a:ext cx="5951220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endParaRPr lang="en-US" sz="900" i="1" dirty="0">
              <a:latin typeface="Avenir Book"/>
              <a:cs typeface="Avenir Book"/>
            </a:endParaRPr>
          </a:p>
          <a:p>
            <a:r>
              <a:rPr lang="ru-RU" sz="900" dirty="0">
                <a:latin typeface="Avenir Book"/>
                <a:cs typeface="Avenir Book"/>
              </a:rPr>
              <a:t>Таким образом Вы можете решить различные проблемы, которые могут возникнуть при эксплуатации. </a:t>
            </a:r>
            <a:endParaRPr lang="en-US" sz="900" i="1" dirty="0">
              <a:latin typeface="Avenir Book"/>
              <a:cs typeface="Avenir Book"/>
            </a:endParaRPr>
          </a:p>
          <a:p>
            <a:endParaRPr lang="en-US" sz="900" i="1" dirty="0">
              <a:latin typeface="Avenir Book"/>
              <a:cs typeface="Avenir Book"/>
            </a:endParaRPr>
          </a:p>
          <a:p>
            <a:endParaRPr lang="en-US" sz="900" i="1" dirty="0">
              <a:latin typeface="Avenir Book"/>
              <a:cs typeface="Avenir Book"/>
            </a:endParaRPr>
          </a:p>
          <a:p>
            <a:endParaRPr lang="en-US" sz="900" i="1" dirty="0">
              <a:latin typeface="Avenir Book"/>
              <a:cs typeface="Avenir Book"/>
            </a:endParaRPr>
          </a:p>
          <a:p>
            <a:r>
              <a:rPr lang="ru-RU" sz="900" b="1" i="1" dirty="0">
                <a:latin typeface="Avenir Book"/>
                <a:cs typeface="Avenir Book"/>
              </a:rPr>
              <a:t>Моторы не запускаются </a:t>
            </a:r>
            <a:r>
              <a:rPr lang="en-US" sz="900" b="1" i="1" dirty="0">
                <a:latin typeface="Avenir Book"/>
                <a:cs typeface="Avenir Book"/>
              </a:rPr>
              <a:t>►</a:t>
            </a:r>
            <a:r>
              <a:rPr lang="ru-RU" sz="900" b="1" i="1" dirty="0">
                <a:latin typeface="Avenir Book"/>
                <a:cs typeface="Avenir Book"/>
              </a:rPr>
              <a:t>Нет напряжения сети</a:t>
            </a:r>
            <a:r>
              <a:rPr lang="en-US" sz="900" i="1" dirty="0">
                <a:latin typeface="Avenir Book"/>
                <a:cs typeface="Avenir Book"/>
              </a:rPr>
              <a:t>. ►</a:t>
            </a:r>
            <a:r>
              <a:rPr lang="ru-RU" sz="900" i="1" dirty="0">
                <a:latin typeface="Avenir Book"/>
                <a:cs typeface="Avenir Book"/>
              </a:rPr>
              <a:t>Проверьте кабели</a:t>
            </a:r>
            <a:r>
              <a:rPr lang="en-US" sz="900" i="1" dirty="0">
                <a:latin typeface="Avenir Book"/>
                <a:cs typeface="Avenir Book"/>
              </a:rPr>
              <a:t>, </a:t>
            </a:r>
            <a:r>
              <a:rPr lang="ru-RU" sz="900" i="1" dirty="0">
                <a:latin typeface="Avenir Book"/>
                <a:cs typeface="Avenir Book"/>
              </a:rPr>
              <a:t>разъемы и розетки.</a:t>
            </a:r>
            <a:endParaRPr lang="en-US" sz="900" i="1" dirty="0">
              <a:latin typeface="Avenir Book"/>
              <a:cs typeface="Avenir Book"/>
            </a:endParaRPr>
          </a:p>
          <a:p>
            <a:r>
              <a:rPr lang="ru-RU" sz="900" b="1" i="1" dirty="0">
                <a:latin typeface="Avenir Book"/>
                <a:cs typeface="Avenir Book"/>
              </a:rPr>
              <a:t>Сила всасывания постепенно снижается </a:t>
            </a:r>
            <a:r>
              <a:rPr lang="en-US" sz="900" i="1" dirty="0">
                <a:latin typeface="Avenir Book"/>
                <a:cs typeface="Avenir Book"/>
              </a:rPr>
              <a:t>►</a:t>
            </a:r>
            <a:r>
              <a:rPr lang="ru-RU" sz="900" i="1" dirty="0">
                <a:latin typeface="Avenir Book"/>
                <a:cs typeface="Avenir Book"/>
              </a:rPr>
              <a:t>Фильтр, впуск, всасывающий шланг или насадка могут быть засорены </a:t>
            </a:r>
            <a:r>
              <a:rPr lang="en-US" sz="900" i="1" dirty="0">
                <a:latin typeface="Avenir Book"/>
                <a:cs typeface="Avenir Book"/>
              </a:rPr>
              <a:t>►</a:t>
            </a:r>
            <a:r>
              <a:rPr lang="ru-RU" sz="900" i="1" dirty="0">
                <a:latin typeface="Avenir Book"/>
                <a:cs typeface="Avenir Book"/>
              </a:rPr>
              <a:t>Проверьте, очистите при необходимости</a:t>
            </a:r>
            <a:r>
              <a:rPr lang="en-US" sz="900" i="1" dirty="0">
                <a:latin typeface="Avenir Book"/>
                <a:cs typeface="Avenir Book"/>
              </a:rPr>
              <a:t>. </a:t>
            </a:r>
            <a:r>
              <a:rPr lang="ru-RU" sz="900" i="1" dirty="0">
                <a:latin typeface="Avenir Book"/>
                <a:cs typeface="Avenir Book"/>
              </a:rPr>
              <a:t>Очистите фильтр</a:t>
            </a:r>
            <a:r>
              <a:rPr lang="en-US" sz="900" i="1" dirty="0">
                <a:latin typeface="Avenir Book"/>
                <a:cs typeface="Avenir Book"/>
              </a:rPr>
              <a:t>. </a:t>
            </a:r>
          </a:p>
          <a:p>
            <a:r>
              <a:rPr lang="ru-RU" sz="900" b="1" i="1" dirty="0">
                <a:latin typeface="Avenir Book"/>
                <a:cs typeface="Avenir Book"/>
              </a:rPr>
              <a:t>Во время работы появляется пыль </a:t>
            </a:r>
            <a:r>
              <a:rPr lang="en-US" sz="900" i="1" dirty="0">
                <a:latin typeface="Avenir Book"/>
                <a:cs typeface="Avenir Book"/>
              </a:rPr>
              <a:t>►</a:t>
            </a:r>
            <a:r>
              <a:rPr lang="ru-RU" sz="900" i="1" dirty="0">
                <a:latin typeface="Avenir Book"/>
                <a:cs typeface="Avenir Book"/>
              </a:rPr>
              <a:t>Фильтр неправильно установлен или поврежден</a:t>
            </a:r>
            <a:r>
              <a:rPr lang="en-US" sz="900" i="1" dirty="0">
                <a:latin typeface="Avenir Book"/>
                <a:cs typeface="Avenir Book"/>
              </a:rPr>
              <a:t>. ►</a:t>
            </a:r>
            <a:r>
              <a:rPr lang="ru-RU" sz="900" i="1" dirty="0">
                <a:latin typeface="Avenir Book"/>
                <a:cs typeface="Avenir Book"/>
              </a:rPr>
              <a:t>Проверьте правильно ли установлен фильтр. При необходимости замените.</a:t>
            </a:r>
            <a:endParaRPr lang="en-US" sz="900" i="1" dirty="0">
              <a:latin typeface="Avenir Book"/>
              <a:cs typeface="Avenir 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6136" y="6155435"/>
            <a:ext cx="6125210" cy="1094740"/>
          </a:xfrm>
          <a:custGeom>
            <a:avLst/>
            <a:gdLst/>
            <a:ahLst/>
            <a:cxnLst/>
            <a:rect l="l" t="t" r="r" b="b"/>
            <a:pathLst>
              <a:path w="6125210" h="1094740">
                <a:moveTo>
                  <a:pt x="0" y="1094232"/>
                </a:moveTo>
                <a:lnTo>
                  <a:pt x="6124956" y="1094232"/>
                </a:lnTo>
                <a:lnTo>
                  <a:pt x="6124956" y="0"/>
                </a:lnTo>
                <a:lnTo>
                  <a:pt x="0" y="0"/>
                </a:lnTo>
                <a:lnTo>
                  <a:pt x="0" y="109423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26136" y="6155435"/>
            <a:ext cx="6125210" cy="886781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ts val="50"/>
              </a:spcBef>
            </a:pPr>
            <a:r>
              <a:rPr lang="ru-RU" sz="1000" dirty="0">
                <a:latin typeface="Times New Roman"/>
                <a:cs typeface="Times New Roman"/>
              </a:rPr>
              <a:t>БАК ДОЛЖЕН БЫТЬ ОЧИЩЕН, КАЖДЫЙ РАЗ </a:t>
            </a:r>
          </a:p>
          <a:p>
            <a:pPr algn="r">
              <a:lnSpc>
                <a:spcPct val="100000"/>
              </a:lnSpc>
              <a:spcBef>
                <a:spcPts val="50"/>
              </a:spcBef>
            </a:pPr>
            <a:r>
              <a:rPr lang="ru-RU" sz="1000" dirty="0">
                <a:latin typeface="Times New Roman"/>
                <a:cs typeface="Times New Roman"/>
              </a:rPr>
              <a:t>ПО ОКОНЧАНИИ УБОРКИ. ВСЕГДА ОПУСТОШАЙТЕ </a:t>
            </a:r>
          </a:p>
          <a:p>
            <a:pPr algn="r">
              <a:lnSpc>
                <a:spcPct val="100000"/>
              </a:lnSpc>
              <a:spcBef>
                <a:spcPts val="50"/>
              </a:spcBef>
            </a:pPr>
            <a:r>
              <a:rPr lang="ru-RU" sz="1000" dirty="0">
                <a:latin typeface="Times New Roman"/>
                <a:cs typeface="Times New Roman"/>
              </a:rPr>
              <a:t>БАК ТОЛЬКО В БЕЗОПАСНЫХ ЗОНАХ,</a:t>
            </a:r>
          </a:p>
          <a:p>
            <a:pPr algn="r">
              <a:lnSpc>
                <a:spcPct val="100000"/>
              </a:lnSpc>
              <a:spcBef>
                <a:spcPts val="50"/>
              </a:spcBef>
            </a:pPr>
            <a:r>
              <a:rPr lang="ru-RU" sz="1000" dirty="0">
                <a:latin typeface="Times New Roman"/>
                <a:cs typeface="Times New Roman"/>
              </a:rPr>
              <a:t> ВНЕ ЗОН КЛАССИФИЦИРОВАННЫХ ПО АТЕХ</a:t>
            </a:r>
            <a:endParaRPr sz="1000" dirty="0">
              <a:latin typeface="Avenir Book" panose="02000503020000020003"/>
              <a:cs typeface="Times New Roman"/>
            </a:endParaRPr>
          </a:p>
          <a:p>
            <a:pPr marL="2089785" marR="81915" indent="-578485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93776" y="6483096"/>
            <a:ext cx="499872" cy="4389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3943" y="373379"/>
            <a:ext cx="6126480" cy="1226820"/>
          </a:xfrm>
          <a:custGeom>
            <a:avLst/>
            <a:gdLst/>
            <a:ahLst/>
            <a:cxnLst/>
            <a:rect l="l" t="t" r="r" b="b"/>
            <a:pathLst>
              <a:path w="6126480" h="1226820">
                <a:moveTo>
                  <a:pt x="0" y="1226820"/>
                </a:moveTo>
                <a:lnTo>
                  <a:pt x="6126480" y="1226820"/>
                </a:lnTo>
                <a:lnTo>
                  <a:pt x="6126480" y="0"/>
                </a:lnTo>
                <a:lnTo>
                  <a:pt x="0" y="0"/>
                </a:lnTo>
                <a:lnTo>
                  <a:pt x="0" y="122682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13943" y="373379"/>
            <a:ext cx="6126480" cy="1093889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ts val="50"/>
              </a:spcBef>
            </a:pPr>
            <a:r>
              <a:rPr lang="ru-RU" sz="1000" dirty="0">
                <a:latin typeface="Times New Roman"/>
                <a:cs typeface="Times New Roman"/>
              </a:rPr>
              <a:t>БАК ДОЛЖЕН БЫТЬ ОЧИЩЕН, КАЖДЫЙ РАЗ </a:t>
            </a:r>
          </a:p>
          <a:p>
            <a:pPr algn="r">
              <a:lnSpc>
                <a:spcPct val="100000"/>
              </a:lnSpc>
              <a:spcBef>
                <a:spcPts val="50"/>
              </a:spcBef>
            </a:pPr>
            <a:r>
              <a:rPr lang="ru-RU" sz="1000" dirty="0">
                <a:latin typeface="Times New Roman"/>
                <a:cs typeface="Times New Roman"/>
              </a:rPr>
              <a:t>ПО ОКОНЧАНИИ УБОРКИ. ВСЕГДА ОПУСТОШАЙТЕ </a:t>
            </a:r>
          </a:p>
          <a:p>
            <a:pPr algn="r">
              <a:lnSpc>
                <a:spcPct val="100000"/>
              </a:lnSpc>
              <a:spcBef>
                <a:spcPts val="50"/>
              </a:spcBef>
            </a:pPr>
            <a:r>
              <a:rPr lang="ru-RU" sz="1000" dirty="0">
                <a:latin typeface="Times New Roman"/>
                <a:cs typeface="Times New Roman"/>
              </a:rPr>
              <a:t>БАК ТОЛЬКО В БЕЗОПАСНЫХ ЗОНАХ,</a:t>
            </a:r>
          </a:p>
          <a:p>
            <a:pPr algn="r">
              <a:lnSpc>
                <a:spcPct val="100000"/>
              </a:lnSpc>
              <a:spcBef>
                <a:spcPts val="50"/>
              </a:spcBef>
            </a:pPr>
            <a:r>
              <a:rPr lang="ru-RU" sz="1000" dirty="0">
                <a:latin typeface="Times New Roman"/>
                <a:cs typeface="Times New Roman"/>
              </a:rPr>
              <a:t> ВНЕ ЗОН КЛАССИФИЦИРОВАННЫХ ПО АТЕХ</a:t>
            </a:r>
            <a:endParaRPr lang="ru-RU" sz="1000" dirty="0">
              <a:latin typeface="Avenir Book" panose="02000503020000020003"/>
              <a:cs typeface="Times New Roman"/>
            </a:endParaRPr>
          </a:p>
          <a:p>
            <a:pPr marL="2089785" marR="81915" indent="-578485">
              <a:lnSpc>
                <a:spcPct val="100000"/>
              </a:lnSpc>
            </a:pPr>
            <a:r>
              <a:rPr lang="ru-RU" sz="1000" spc="-10" dirty="0">
                <a:latin typeface="Arial"/>
                <a:cs typeface="Arial"/>
              </a:rPr>
              <a:t>.</a:t>
            </a:r>
            <a:endParaRPr lang="ru-RU" sz="1000" dirty="0">
              <a:latin typeface="Arial"/>
              <a:cs typeface="Arial"/>
            </a:endParaRPr>
          </a:p>
          <a:p>
            <a:pPr marL="1805305" marR="83185" indent="1014730" algn="r">
              <a:lnSpc>
                <a:spcPct val="100000"/>
              </a:lnSpc>
              <a:spcBef>
                <a:spcPts val="530"/>
              </a:spcBef>
            </a:pPr>
            <a:endParaRPr sz="1000" dirty="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26136" y="766572"/>
            <a:ext cx="499871" cy="4389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5764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2231" y="414527"/>
            <a:ext cx="6126480" cy="157094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17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5"/>
              </a:spcBef>
            </a:pP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17.1 </a:t>
            </a:r>
            <a:r>
              <a:rPr lang="ru-RU" sz="1000" spc="60" dirty="0">
                <a:solidFill>
                  <a:srgbClr val="FFFFFF"/>
                </a:solidFill>
                <a:latin typeface="Tahoma"/>
                <a:cs typeface="Tahoma"/>
              </a:rPr>
              <a:t>ЭЛЕКТРИЧЕСКАЯ СХЕМА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8300" y="622172"/>
            <a:ext cx="2649220" cy="534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-20" dirty="0">
                <a:latin typeface="Lucida Sans Unicode"/>
                <a:cs typeface="Lucida Sans Unicode"/>
              </a:rPr>
              <a:t>TRIFASE </a:t>
            </a:r>
            <a:r>
              <a:rPr sz="1600" spc="10" dirty="0">
                <a:latin typeface="Lucida Sans Unicode"/>
                <a:cs typeface="Lucida Sans Unicode"/>
              </a:rPr>
              <a:t>PENTAPOLARE  </a:t>
            </a:r>
            <a:r>
              <a:rPr sz="1600" spc="15" dirty="0">
                <a:latin typeface="Lucida Sans Unicode"/>
                <a:cs typeface="Lucida Sans Unicode"/>
              </a:rPr>
              <a:t>TRHEEPHASE</a:t>
            </a:r>
            <a:r>
              <a:rPr sz="1600" spc="-140" dirty="0">
                <a:latin typeface="Lucida Sans Unicode"/>
                <a:cs typeface="Lucida Sans Unicode"/>
              </a:rPr>
              <a:t> </a:t>
            </a:r>
            <a:r>
              <a:rPr sz="1600" spc="5" dirty="0">
                <a:latin typeface="Lucida Sans Unicode"/>
                <a:cs typeface="Lucida Sans Unicode"/>
              </a:rPr>
              <a:t>PENTAPOLAR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8684" y="1179575"/>
            <a:ext cx="6248400" cy="8072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2231" y="414527"/>
            <a:ext cx="6126480" cy="157094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17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5"/>
              </a:spcBef>
            </a:pP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17.2 </a:t>
            </a:r>
            <a:r>
              <a:rPr lang="ru-RU" sz="1000" spc="60" dirty="0">
                <a:solidFill>
                  <a:srgbClr val="FFFFFF"/>
                </a:solidFill>
                <a:latin typeface="Tahoma"/>
                <a:cs typeface="Tahoma"/>
              </a:rPr>
              <a:t>ЭЛЕКТРИЧЕСКАЯ СХЕМА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8300" y="640460"/>
            <a:ext cx="1370330" cy="534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45" dirty="0">
                <a:latin typeface="Lucida Sans Unicode"/>
                <a:cs typeface="Lucida Sans Unicode"/>
              </a:rPr>
              <a:t>MONOFASE  </a:t>
            </a:r>
            <a:r>
              <a:rPr sz="1600" spc="-15" dirty="0">
                <a:latin typeface="Lucida Sans Unicode"/>
                <a:cs typeface="Lucida Sans Unicode"/>
              </a:rPr>
              <a:t>SI</a:t>
            </a:r>
            <a:r>
              <a:rPr sz="1600" spc="45" dirty="0">
                <a:latin typeface="Lucida Sans Unicode"/>
                <a:cs typeface="Lucida Sans Unicode"/>
              </a:rPr>
              <a:t>N</a:t>
            </a:r>
            <a:r>
              <a:rPr sz="1600" spc="75" dirty="0">
                <a:latin typeface="Lucida Sans Unicode"/>
                <a:cs typeface="Lucida Sans Unicode"/>
              </a:rPr>
              <a:t>G</a:t>
            </a:r>
            <a:r>
              <a:rPr sz="1600" spc="-60" dirty="0">
                <a:latin typeface="Lucida Sans Unicode"/>
                <a:cs typeface="Lucida Sans Unicode"/>
              </a:rPr>
              <a:t>L</a:t>
            </a:r>
            <a:r>
              <a:rPr sz="1600" spc="30" dirty="0">
                <a:latin typeface="Lucida Sans Unicode"/>
                <a:cs typeface="Lucida Sans Unicode"/>
              </a:rPr>
              <a:t>EPH</a:t>
            </a:r>
            <a:r>
              <a:rPr sz="1600" spc="40" dirty="0">
                <a:latin typeface="Lucida Sans Unicode"/>
                <a:cs typeface="Lucida Sans Unicode"/>
              </a:rPr>
              <a:t>A</a:t>
            </a:r>
            <a:r>
              <a:rPr sz="1600" spc="50" dirty="0">
                <a:latin typeface="Lucida Sans Unicode"/>
                <a:cs typeface="Lucida Sans Unicode"/>
              </a:rPr>
              <a:t>SE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4027" y="1197863"/>
            <a:ext cx="6409944" cy="8293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0739" y="3448816"/>
            <a:ext cx="459073" cy="44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45338" y="3097783"/>
          <a:ext cx="6154647" cy="7416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30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115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MODEL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ST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XX ICLEAN 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ATEX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2-22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-30" dirty="0">
                          <a:latin typeface="Calibri"/>
                          <a:cs typeface="Calibri"/>
                        </a:rPr>
                        <a:t>CATEGORY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II 3GD Ex nA IIB T4 Gc Ex IIIB T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135°C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Dc</a:t>
                      </a:r>
                      <a:r>
                        <a:rPr sz="16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IP65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410716" y="2521204"/>
            <a:ext cx="3929379" cy="539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81050">
              <a:lnSpc>
                <a:spcPct val="100000"/>
              </a:lnSpc>
            </a:pPr>
            <a:r>
              <a:rPr sz="1100" spc="20" dirty="0">
                <a:latin typeface="Tahoma"/>
                <a:cs typeface="Tahoma"/>
              </a:rPr>
              <a:t>ATEX</a:t>
            </a:r>
            <a:r>
              <a:rPr sz="1100" spc="-114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DIRECTIVE</a:t>
            </a:r>
            <a:r>
              <a:rPr sz="1100" spc="-120" dirty="0">
                <a:latin typeface="Tahoma"/>
                <a:cs typeface="Tahoma"/>
              </a:rPr>
              <a:t> </a:t>
            </a:r>
            <a:r>
              <a:rPr sz="1100" spc="15" dirty="0">
                <a:latin typeface="Tahoma"/>
                <a:cs typeface="Tahoma"/>
              </a:rPr>
              <a:t>94/9/EC</a:t>
            </a:r>
            <a:r>
              <a:rPr sz="1100" spc="-11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2014/34/UE</a:t>
            </a:r>
            <a:endParaRPr sz="1100">
              <a:latin typeface="Tahoma"/>
              <a:cs typeface="Tahoma"/>
            </a:endParaRPr>
          </a:p>
          <a:p>
            <a:pPr marL="12700" marR="5080" indent="472440">
              <a:lnSpc>
                <a:spcPct val="100000"/>
              </a:lnSpc>
            </a:pPr>
            <a:r>
              <a:rPr sz="1100" spc="-60" dirty="0">
                <a:latin typeface="Tahoma"/>
                <a:cs typeface="Tahoma"/>
              </a:rPr>
              <a:t>In </a:t>
            </a:r>
            <a:r>
              <a:rPr sz="1100" spc="5" dirty="0">
                <a:latin typeface="Tahoma"/>
                <a:cs typeface="Tahoma"/>
              </a:rPr>
              <a:t>conformity </a:t>
            </a:r>
            <a:r>
              <a:rPr sz="1100" spc="-5" dirty="0">
                <a:latin typeface="Tahoma"/>
                <a:cs typeface="Tahoma"/>
              </a:rPr>
              <a:t>with </a:t>
            </a:r>
            <a:r>
              <a:rPr sz="1100" spc="5" dirty="0">
                <a:latin typeface="Tahoma"/>
                <a:cs typeface="Tahoma"/>
              </a:rPr>
              <a:t>European </a:t>
            </a:r>
            <a:r>
              <a:rPr sz="1100" spc="10" dirty="0">
                <a:latin typeface="Tahoma"/>
                <a:cs typeface="Tahoma"/>
              </a:rPr>
              <a:t>Directive </a:t>
            </a:r>
            <a:r>
              <a:rPr sz="1100" spc="80" dirty="0">
                <a:latin typeface="Tahoma"/>
                <a:cs typeface="Tahoma"/>
              </a:rPr>
              <a:t>EN </a:t>
            </a:r>
            <a:r>
              <a:rPr sz="1100" spc="5" dirty="0">
                <a:latin typeface="Tahoma"/>
                <a:cs typeface="Tahoma"/>
              </a:rPr>
              <a:t>45014  </a:t>
            </a:r>
            <a:r>
              <a:rPr sz="1100" dirty="0">
                <a:latin typeface="Arial"/>
                <a:cs typeface="Arial"/>
              </a:rPr>
              <a:t>Hereby </a:t>
            </a:r>
            <a:r>
              <a:rPr sz="1100" spc="30" dirty="0">
                <a:latin typeface="Tahoma"/>
                <a:cs typeface="Tahoma"/>
              </a:rPr>
              <a:t>DECLARES</a:t>
            </a:r>
            <a:r>
              <a:rPr sz="1100" spc="-105" dirty="0">
                <a:latin typeface="Tahoma"/>
                <a:cs typeface="Tahoma"/>
              </a:rPr>
              <a:t> </a:t>
            </a:r>
            <a:r>
              <a:rPr sz="1100" spc="10" dirty="0">
                <a:latin typeface="Arial"/>
                <a:cs typeface="Arial"/>
              </a:rPr>
              <a:t>under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its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own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responsibility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that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the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model: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66132" y="9011411"/>
            <a:ext cx="1560576" cy="6995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9475" y="284988"/>
            <a:ext cx="1859280" cy="9113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63673" y="499236"/>
            <a:ext cx="4163695" cy="464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8300">
              <a:lnSpc>
                <a:spcPct val="100000"/>
              </a:lnSpc>
            </a:pPr>
            <a:endParaRPr sz="1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400" spc="35" dirty="0">
                <a:latin typeface="Tahoma"/>
                <a:cs typeface="Tahoma"/>
              </a:rPr>
              <a:t>DECLARATION</a:t>
            </a:r>
            <a:r>
              <a:rPr sz="1400" spc="-114" dirty="0">
                <a:latin typeface="Tahoma"/>
                <a:cs typeface="Tahoma"/>
              </a:rPr>
              <a:t> </a:t>
            </a:r>
            <a:r>
              <a:rPr sz="1400" spc="125" dirty="0">
                <a:latin typeface="Tahoma"/>
                <a:cs typeface="Tahoma"/>
              </a:rPr>
              <a:t>“CE”</a:t>
            </a:r>
            <a:r>
              <a:rPr sz="1400" spc="-110" dirty="0">
                <a:latin typeface="Tahoma"/>
                <a:cs typeface="Tahoma"/>
              </a:rPr>
              <a:t> </a:t>
            </a:r>
            <a:r>
              <a:rPr sz="1400" spc="110" dirty="0">
                <a:latin typeface="Tahoma"/>
                <a:cs typeface="Tahoma"/>
              </a:rPr>
              <a:t>OF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50" dirty="0">
                <a:latin typeface="Tahoma"/>
                <a:cs typeface="Tahoma"/>
              </a:rPr>
              <a:t>CONFORMITY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0479" y="4390897"/>
            <a:ext cx="5997575" cy="4689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83820">
              <a:lnSpc>
                <a:spcPct val="100000"/>
              </a:lnSpc>
            </a:pPr>
            <a:r>
              <a:rPr sz="1200" spc="-65" dirty="0">
                <a:latin typeface="Tahoma"/>
                <a:cs typeface="Tahoma"/>
              </a:rPr>
              <a:t>IS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FOUND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spc="70" dirty="0">
                <a:latin typeface="Tahoma"/>
                <a:cs typeface="Tahoma"/>
              </a:rPr>
              <a:t>TO</a:t>
            </a:r>
            <a:r>
              <a:rPr sz="1200" spc="-70" dirty="0">
                <a:latin typeface="Tahoma"/>
                <a:cs typeface="Tahoma"/>
              </a:rPr>
              <a:t> </a:t>
            </a:r>
            <a:r>
              <a:rPr sz="1100" spc="40" dirty="0">
                <a:latin typeface="Tahoma"/>
                <a:cs typeface="Tahoma"/>
              </a:rPr>
              <a:t>COMPLY</a:t>
            </a:r>
            <a:r>
              <a:rPr sz="1100" spc="-50" dirty="0">
                <a:latin typeface="Tahoma"/>
                <a:cs typeface="Tahoma"/>
              </a:rPr>
              <a:t> </a:t>
            </a:r>
            <a:r>
              <a:rPr sz="1200" spc="20" dirty="0">
                <a:latin typeface="Arial"/>
                <a:cs typeface="Arial"/>
              </a:rPr>
              <a:t>with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20" dirty="0">
                <a:latin typeface="Arial"/>
                <a:cs typeface="Arial"/>
              </a:rPr>
              <a:t>the</a:t>
            </a:r>
            <a:r>
              <a:rPr sz="1200" dirty="0">
                <a:latin typeface="Arial"/>
                <a:cs typeface="Arial"/>
              </a:rPr>
              <a:t> terms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30" dirty="0">
                <a:latin typeface="Arial"/>
                <a:cs typeface="Arial"/>
              </a:rPr>
              <a:t>of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20" dirty="0">
                <a:latin typeface="Arial"/>
                <a:cs typeface="Arial"/>
              </a:rPr>
              <a:t>the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25" dirty="0">
                <a:latin typeface="Arial"/>
                <a:cs typeface="Arial"/>
              </a:rPr>
              <a:t>following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80" dirty="0">
                <a:latin typeface="Tahoma"/>
                <a:cs typeface="Tahoma"/>
              </a:rPr>
              <a:t>EC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directives</a:t>
            </a:r>
            <a:r>
              <a:rPr sz="1200" spc="-85" dirty="0">
                <a:latin typeface="Tahoma"/>
                <a:cs typeface="Tahoma"/>
              </a:rPr>
              <a:t> </a:t>
            </a:r>
            <a:r>
              <a:rPr sz="1200" spc="5" dirty="0">
                <a:latin typeface="Arial"/>
                <a:cs typeface="Arial"/>
              </a:rPr>
              <a:t>and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10" dirty="0">
                <a:latin typeface="Tahoma"/>
                <a:cs typeface="Tahoma"/>
              </a:rPr>
              <a:t>corresponding  </a:t>
            </a:r>
            <a:r>
              <a:rPr sz="1200" spc="-25" dirty="0">
                <a:latin typeface="Tahoma"/>
                <a:cs typeface="Tahoma"/>
              </a:rPr>
              <a:t>Italian</a:t>
            </a:r>
            <a:r>
              <a:rPr sz="1200" spc="-150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laws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400" spc="90" dirty="0">
                <a:latin typeface="Tahoma"/>
                <a:cs typeface="Tahoma"/>
              </a:rPr>
              <a:t>EC</a:t>
            </a:r>
            <a:r>
              <a:rPr sz="1400" spc="-175" dirty="0">
                <a:latin typeface="Tahoma"/>
                <a:cs typeface="Tahoma"/>
              </a:rPr>
              <a:t> </a:t>
            </a:r>
            <a:r>
              <a:rPr sz="1400" spc="-5" dirty="0">
                <a:latin typeface="Tahoma"/>
                <a:cs typeface="Tahoma"/>
              </a:rPr>
              <a:t>Directive: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400" spc="5" dirty="0">
                <a:latin typeface="Arial"/>
                <a:cs typeface="Arial"/>
              </a:rPr>
              <a:t>Machine Directive: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10" dirty="0">
                <a:latin typeface="Tahoma"/>
                <a:cs typeface="Tahoma"/>
              </a:rPr>
              <a:t>2006/42/EC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95" dirty="0">
                <a:latin typeface="Arial"/>
                <a:cs typeface="Arial"/>
              </a:rPr>
              <a:t>LVD </a:t>
            </a:r>
            <a:r>
              <a:rPr sz="1400" spc="5" dirty="0">
                <a:latin typeface="Arial"/>
                <a:cs typeface="Arial"/>
              </a:rPr>
              <a:t>Directive: </a:t>
            </a:r>
            <a:r>
              <a:rPr sz="1400" spc="15" dirty="0">
                <a:latin typeface="Tahoma"/>
                <a:cs typeface="Tahoma"/>
              </a:rPr>
              <a:t>2006/95/EC</a:t>
            </a:r>
            <a:r>
              <a:rPr sz="1400" spc="31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2014/35/UE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400" spc="5" dirty="0">
                <a:latin typeface="Arial"/>
                <a:cs typeface="Arial"/>
              </a:rPr>
              <a:t>Electromagnetic </a:t>
            </a:r>
            <a:r>
              <a:rPr sz="1400" spc="25" dirty="0">
                <a:latin typeface="Arial"/>
                <a:cs typeface="Arial"/>
              </a:rPr>
              <a:t>Compatibility </a:t>
            </a:r>
            <a:r>
              <a:rPr sz="1400" spc="5" dirty="0">
                <a:latin typeface="Arial"/>
                <a:cs typeface="Arial"/>
              </a:rPr>
              <a:t>Directive: </a:t>
            </a:r>
            <a:r>
              <a:rPr sz="1400" spc="55" dirty="0">
                <a:latin typeface="Tahoma"/>
                <a:cs typeface="Tahoma"/>
              </a:rPr>
              <a:t>EMC: </a:t>
            </a:r>
            <a:r>
              <a:rPr sz="1400" spc="10" dirty="0">
                <a:latin typeface="Tahoma"/>
                <a:cs typeface="Tahoma"/>
              </a:rPr>
              <a:t>2004/18/EC</a:t>
            </a:r>
            <a:r>
              <a:rPr sz="1400" spc="10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2014/30/UE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400" spc="-75" dirty="0">
                <a:latin typeface="Arial"/>
                <a:cs typeface="Arial"/>
              </a:rPr>
              <a:t>RoHS </a:t>
            </a:r>
            <a:r>
              <a:rPr sz="1400" spc="5" dirty="0">
                <a:latin typeface="Arial"/>
                <a:cs typeface="Arial"/>
              </a:rPr>
              <a:t>Directive: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10" dirty="0">
                <a:latin typeface="Tahoma"/>
                <a:cs typeface="Tahoma"/>
              </a:rPr>
              <a:t>2011/65/EC</a:t>
            </a:r>
            <a:endParaRPr sz="1400">
              <a:latin typeface="Tahoma"/>
              <a:cs typeface="Tahoma"/>
            </a:endParaRPr>
          </a:p>
          <a:p>
            <a:pPr marL="12700" marR="2108200">
              <a:lnSpc>
                <a:spcPct val="200000"/>
              </a:lnSpc>
            </a:pPr>
            <a:r>
              <a:rPr sz="1400" spc="20" dirty="0">
                <a:latin typeface="Tahoma"/>
                <a:cs typeface="Tahoma"/>
              </a:rPr>
              <a:t>With</a:t>
            </a:r>
            <a:r>
              <a:rPr sz="1400" spc="-100" dirty="0">
                <a:latin typeface="Tahoma"/>
                <a:cs typeface="Tahoma"/>
              </a:rPr>
              <a:t> </a:t>
            </a:r>
            <a:r>
              <a:rPr sz="1400" spc="10" dirty="0">
                <a:latin typeface="Tahoma"/>
                <a:cs typeface="Tahoma"/>
              </a:rPr>
              <a:t>the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spc="-5" dirty="0">
                <a:latin typeface="Tahoma"/>
                <a:cs typeface="Tahoma"/>
              </a:rPr>
              <a:t>requirements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15" dirty="0">
                <a:latin typeface="Tahoma"/>
                <a:cs typeface="Tahoma"/>
              </a:rPr>
              <a:t>of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10" dirty="0">
                <a:latin typeface="Tahoma"/>
                <a:cs typeface="Tahoma"/>
              </a:rPr>
              <a:t>the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10" dirty="0">
                <a:latin typeface="Tahoma"/>
                <a:cs typeface="Tahoma"/>
              </a:rPr>
              <a:t>following</a:t>
            </a:r>
            <a:r>
              <a:rPr sz="1400" spc="-100" dirty="0">
                <a:latin typeface="Tahoma"/>
                <a:cs typeface="Tahoma"/>
              </a:rPr>
              <a:t> </a:t>
            </a:r>
            <a:r>
              <a:rPr sz="1400" spc="-20" dirty="0">
                <a:latin typeface="Tahoma"/>
                <a:cs typeface="Tahoma"/>
              </a:rPr>
              <a:t>standards:  </a:t>
            </a:r>
            <a:r>
              <a:rPr sz="1400" spc="100" dirty="0">
                <a:latin typeface="Tahoma"/>
                <a:cs typeface="Tahoma"/>
              </a:rPr>
              <a:t>EN</a:t>
            </a:r>
            <a:r>
              <a:rPr sz="1400" spc="-105" dirty="0">
                <a:latin typeface="Tahoma"/>
                <a:cs typeface="Tahoma"/>
              </a:rPr>
              <a:t> </a:t>
            </a:r>
            <a:r>
              <a:rPr sz="1400" spc="-5" dirty="0">
                <a:latin typeface="Tahoma"/>
                <a:cs typeface="Tahoma"/>
              </a:rPr>
              <a:t>1127-1</a:t>
            </a:r>
            <a:r>
              <a:rPr sz="1400" spc="-125" dirty="0">
                <a:latin typeface="Tahoma"/>
                <a:cs typeface="Tahoma"/>
              </a:rPr>
              <a:t> </a:t>
            </a:r>
            <a:r>
              <a:rPr sz="1400" spc="100" dirty="0">
                <a:latin typeface="Tahoma"/>
                <a:cs typeface="Tahoma"/>
              </a:rPr>
              <a:t>EN</a:t>
            </a:r>
            <a:r>
              <a:rPr sz="1400" spc="-105" dirty="0">
                <a:latin typeface="Tahoma"/>
                <a:cs typeface="Tahoma"/>
              </a:rPr>
              <a:t> </a:t>
            </a:r>
            <a:r>
              <a:rPr sz="1400" spc="-5" dirty="0">
                <a:latin typeface="Tahoma"/>
                <a:cs typeface="Tahoma"/>
              </a:rPr>
              <a:t>60034-1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400" spc="100" dirty="0">
                <a:latin typeface="Tahoma"/>
                <a:cs typeface="Tahoma"/>
              </a:rPr>
              <a:t>EN</a:t>
            </a:r>
            <a:r>
              <a:rPr sz="1400" spc="-105" dirty="0">
                <a:latin typeface="Tahoma"/>
                <a:cs typeface="Tahoma"/>
              </a:rPr>
              <a:t> </a:t>
            </a:r>
            <a:r>
              <a:rPr sz="1400" spc="-5" dirty="0">
                <a:latin typeface="Tahoma"/>
                <a:cs typeface="Tahoma"/>
              </a:rPr>
              <a:t>13463-1</a:t>
            </a:r>
            <a:r>
              <a:rPr sz="1400" spc="-120" dirty="0">
                <a:latin typeface="Tahoma"/>
                <a:cs typeface="Tahoma"/>
              </a:rPr>
              <a:t> </a:t>
            </a:r>
            <a:r>
              <a:rPr sz="1400" spc="100" dirty="0">
                <a:latin typeface="Tahoma"/>
                <a:cs typeface="Tahoma"/>
              </a:rPr>
              <a:t>EN</a:t>
            </a:r>
            <a:r>
              <a:rPr sz="1400" spc="-120" dirty="0">
                <a:latin typeface="Tahoma"/>
                <a:cs typeface="Tahoma"/>
              </a:rPr>
              <a:t> </a:t>
            </a:r>
            <a:r>
              <a:rPr sz="1400" spc="-5" dirty="0">
                <a:latin typeface="Tahoma"/>
                <a:cs typeface="Tahoma"/>
              </a:rPr>
              <a:t>60034-2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400" spc="100" dirty="0">
                <a:latin typeface="Tahoma"/>
                <a:cs typeface="Tahoma"/>
              </a:rPr>
              <a:t>EN</a:t>
            </a:r>
            <a:r>
              <a:rPr sz="1400" spc="-114" dirty="0">
                <a:latin typeface="Tahoma"/>
                <a:cs typeface="Tahoma"/>
              </a:rPr>
              <a:t> </a:t>
            </a:r>
            <a:r>
              <a:rPr sz="1400" spc="10" dirty="0">
                <a:latin typeface="Tahoma"/>
                <a:cs typeface="Tahoma"/>
              </a:rPr>
              <a:t>1927</a:t>
            </a:r>
            <a:r>
              <a:rPr sz="1400" spc="-140" dirty="0">
                <a:latin typeface="Tahoma"/>
                <a:cs typeface="Tahoma"/>
              </a:rPr>
              <a:t> </a:t>
            </a:r>
            <a:r>
              <a:rPr sz="1400" spc="100" dirty="0">
                <a:latin typeface="Tahoma"/>
                <a:cs typeface="Tahoma"/>
              </a:rPr>
              <a:t>EN</a:t>
            </a:r>
            <a:r>
              <a:rPr sz="1400" spc="-114" dirty="0">
                <a:latin typeface="Tahoma"/>
                <a:cs typeface="Tahoma"/>
              </a:rPr>
              <a:t> </a:t>
            </a:r>
            <a:r>
              <a:rPr sz="1400" spc="-5" dirty="0">
                <a:latin typeface="Tahoma"/>
                <a:cs typeface="Tahoma"/>
              </a:rPr>
              <a:t>60334-5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400" spc="100" dirty="0">
                <a:latin typeface="Tahoma"/>
                <a:cs typeface="Tahoma"/>
              </a:rPr>
              <a:t>EN</a:t>
            </a:r>
            <a:r>
              <a:rPr sz="1400" spc="-110" dirty="0">
                <a:latin typeface="Tahoma"/>
                <a:cs typeface="Tahoma"/>
              </a:rPr>
              <a:t> </a:t>
            </a:r>
            <a:r>
              <a:rPr sz="1400" spc="10" dirty="0">
                <a:latin typeface="Tahoma"/>
                <a:cs typeface="Tahoma"/>
              </a:rPr>
              <a:t>12100</a:t>
            </a:r>
            <a:r>
              <a:rPr sz="1400" spc="-140" dirty="0">
                <a:latin typeface="Tahoma"/>
                <a:cs typeface="Tahoma"/>
              </a:rPr>
              <a:t> </a:t>
            </a:r>
            <a:r>
              <a:rPr sz="1400" spc="100" dirty="0">
                <a:latin typeface="Tahoma"/>
                <a:cs typeface="Tahoma"/>
              </a:rPr>
              <a:t>EN</a:t>
            </a:r>
            <a:r>
              <a:rPr sz="1400" spc="-125" dirty="0">
                <a:latin typeface="Tahoma"/>
                <a:cs typeface="Tahoma"/>
              </a:rPr>
              <a:t> </a:t>
            </a:r>
            <a:r>
              <a:rPr sz="1400" spc="-5" dirty="0">
                <a:latin typeface="Tahoma"/>
                <a:cs typeface="Tahoma"/>
              </a:rPr>
              <a:t>60034-6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400" spc="100" dirty="0">
                <a:latin typeface="Tahoma"/>
                <a:cs typeface="Tahoma"/>
              </a:rPr>
              <a:t>EN</a:t>
            </a:r>
            <a:r>
              <a:rPr sz="1400" spc="-110" dirty="0">
                <a:latin typeface="Tahoma"/>
                <a:cs typeface="Tahoma"/>
              </a:rPr>
              <a:t> </a:t>
            </a:r>
            <a:r>
              <a:rPr sz="1400" spc="10" dirty="0">
                <a:latin typeface="Tahoma"/>
                <a:cs typeface="Tahoma"/>
              </a:rPr>
              <a:t>10011</a:t>
            </a:r>
            <a:r>
              <a:rPr sz="1400" spc="-140" dirty="0">
                <a:latin typeface="Tahoma"/>
                <a:cs typeface="Tahoma"/>
              </a:rPr>
              <a:t> </a:t>
            </a:r>
            <a:r>
              <a:rPr sz="1400" spc="100" dirty="0">
                <a:latin typeface="Tahoma"/>
                <a:cs typeface="Tahoma"/>
              </a:rPr>
              <a:t>EN</a:t>
            </a:r>
            <a:r>
              <a:rPr sz="1400" spc="-125" dirty="0">
                <a:latin typeface="Tahoma"/>
                <a:cs typeface="Tahoma"/>
              </a:rPr>
              <a:t> </a:t>
            </a:r>
            <a:r>
              <a:rPr sz="1400" spc="-5" dirty="0">
                <a:latin typeface="Tahoma"/>
                <a:cs typeface="Tahoma"/>
              </a:rPr>
              <a:t>60034-7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400" spc="95" dirty="0">
                <a:latin typeface="Tahoma"/>
                <a:cs typeface="Tahoma"/>
              </a:rPr>
              <a:t>EN</a:t>
            </a:r>
            <a:r>
              <a:rPr sz="1400" spc="-100" dirty="0">
                <a:latin typeface="Tahoma"/>
                <a:cs typeface="Tahoma"/>
              </a:rPr>
              <a:t> </a:t>
            </a:r>
            <a:r>
              <a:rPr sz="1400" spc="5" dirty="0">
                <a:latin typeface="Tahoma"/>
                <a:cs typeface="Tahoma"/>
              </a:rPr>
              <a:t>14986</a:t>
            </a:r>
            <a:r>
              <a:rPr sz="1400" spc="-130" dirty="0">
                <a:latin typeface="Tahoma"/>
                <a:cs typeface="Tahoma"/>
              </a:rPr>
              <a:t> </a:t>
            </a:r>
            <a:r>
              <a:rPr sz="1400" spc="95" dirty="0">
                <a:latin typeface="Tahoma"/>
                <a:cs typeface="Tahoma"/>
              </a:rPr>
              <a:t>EN</a:t>
            </a:r>
            <a:r>
              <a:rPr sz="1400" spc="-110" dirty="0">
                <a:latin typeface="Tahoma"/>
                <a:cs typeface="Tahoma"/>
              </a:rPr>
              <a:t> </a:t>
            </a:r>
            <a:r>
              <a:rPr sz="1400" spc="-5" dirty="0">
                <a:latin typeface="Tahoma"/>
                <a:cs typeface="Tahoma"/>
              </a:rPr>
              <a:t>60624-1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400" spc="100" dirty="0">
                <a:latin typeface="Tahoma"/>
                <a:cs typeface="Tahoma"/>
              </a:rPr>
              <a:t>EN</a:t>
            </a:r>
            <a:r>
              <a:rPr sz="1400" spc="-135" dirty="0">
                <a:latin typeface="Tahoma"/>
                <a:cs typeface="Tahoma"/>
              </a:rPr>
              <a:t> </a:t>
            </a:r>
            <a:r>
              <a:rPr sz="1400" spc="-15" dirty="0">
                <a:latin typeface="Tahoma"/>
                <a:cs typeface="Tahoma"/>
              </a:rPr>
              <a:t>50281-1-1-1</a:t>
            </a:r>
            <a:endParaRPr sz="1400">
              <a:latin typeface="Tahoma"/>
              <a:cs typeface="Tahoma"/>
            </a:endParaRPr>
          </a:p>
          <a:p>
            <a:pPr marL="12700" marR="14604">
              <a:lnSpc>
                <a:spcPct val="100000"/>
              </a:lnSpc>
              <a:spcBef>
                <a:spcPts val="670"/>
              </a:spcBef>
            </a:pPr>
            <a:r>
              <a:rPr sz="1200" spc="-10" dirty="0">
                <a:latin typeface="Tahoma"/>
                <a:cs typeface="Tahoma"/>
              </a:rPr>
              <a:t>This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declaration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shall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become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void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if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any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changes</a:t>
            </a:r>
            <a:r>
              <a:rPr sz="1200" spc="-70" dirty="0">
                <a:latin typeface="Tahoma"/>
                <a:cs typeface="Tahoma"/>
              </a:rPr>
              <a:t> </a:t>
            </a:r>
            <a:r>
              <a:rPr sz="1200" spc="-15" dirty="0">
                <a:latin typeface="Tahoma"/>
                <a:cs typeface="Tahoma"/>
              </a:rPr>
              <a:t>are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made</a:t>
            </a:r>
            <a:r>
              <a:rPr sz="1200" spc="-2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on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the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machine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or</a:t>
            </a:r>
            <a:r>
              <a:rPr sz="1200" spc="-30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failure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to  </a:t>
            </a:r>
            <a:r>
              <a:rPr sz="1200" spc="10" dirty="0">
                <a:latin typeface="Tahoma"/>
                <a:cs typeface="Tahoma"/>
              </a:rPr>
              <a:t>follow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instructions</a:t>
            </a:r>
            <a:r>
              <a:rPr sz="1200" spc="-6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contained</a:t>
            </a:r>
            <a:r>
              <a:rPr sz="1200" spc="-6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in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the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owner's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manual.</a:t>
            </a:r>
            <a:endParaRPr sz="1200">
              <a:latin typeface="Tahoma"/>
              <a:cs typeface="Tahoma"/>
            </a:endParaRPr>
          </a:p>
          <a:p>
            <a:pPr marR="5080" algn="r">
              <a:lnSpc>
                <a:spcPct val="100000"/>
              </a:lnSpc>
              <a:spcBef>
                <a:spcPts val="1365"/>
              </a:spcBef>
            </a:pPr>
            <a:r>
              <a:rPr sz="1200" spc="-20" dirty="0">
                <a:latin typeface="Arial"/>
                <a:cs typeface="Arial"/>
              </a:rPr>
              <a:t>The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President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  <a:tabLst>
                <a:tab pos="4838065" algn="l"/>
              </a:tabLst>
            </a:pPr>
            <a:r>
              <a:rPr sz="1200" dirty="0">
                <a:latin typeface="Tahoma"/>
                <a:cs typeface="Tahoma"/>
              </a:rPr>
              <a:t>Pessina</a:t>
            </a:r>
            <a:r>
              <a:rPr sz="1200" spc="-6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Cremonese,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lì	</a:t>
            </a:r>
            <a:r>
              <a:rPr sz="1200" spc="-20" dirty="0">
                <a:latin typeface="Arial"/>
                <a:cs typeface="Arial"/>
              </a:rPr>
              <a:t>Riccardo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Bettella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714244" y="1574291"/>
            <a:ext cx="1208532" cy="8610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7376" y="999744"/>
            <a:ext cx="1597152" cy="545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46730" y="1715617"/>
            <a:ext cx="1776730" cy="5488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270" algn="ctr">
              <a:lnSpc>
                <a:spcPct val="120100"/>
              </a:lnSpc>
            </a:pPr>
            <a:r>
              <a:rPr lang="ru-RU" sz="1000" spc="-55" dirty="0">
                <a:latin typeface="Arial"/>
                <a:cs typeface="Arial"/>
              </a:rPr>
              <a:t>ПРОМЫШЛЕННЫЕ </a:t>
            </a:r>
          </a:p>
          <a:p>
            <a:pPr marL="12700" marR="5080" indent="-1270" algn="ctr">
              <a:lnSpc>
                <a:spcPct val="120100"/>
              </a:lnSpc>
            </a:pPr>
            <a:r>
              <a:rPr lang="ru-RU" sz="1000" spc="-55" dirty="0">
                <a:latin typeface="Arial"/>
                <a:cs typeface="Arial"/>
              </a:rPr>
              <a:t>ПЫЛЕСОСЫ</a:t>
            </a:r>
            <a:endParaRPr sz="1000" dirty="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  <a:spcBef>
                <a:spcPts val="240"/>
              </a:spcBef>
            </a:pPr>
            <a:r>
              <a:rPr sz="1000" i="1" spc="35" dirty="0">
                <a:latin typeface="Calibri"/>
                <a:cs typeface="Calibri"/>
              </a:rPr>
              <a:t>www.coynco.</a:t>
            </a:r>
            <a:r>
              <a:rPr lang="en-US" sz="1000" i="1" spc="35" dirty="0">
                <a:latin typeface="Calibri"/>
                <a:cs typeface="Calibri"/>
              </a:rPr>
              <a:t>ru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4969764"/>
            <a:ext cx="6858000" cy="3735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39" y="6622795"/>
            <a:ext cx="2745105" cy="376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0000"/>
              </a:lnSpc>
            </a:pPr>
            <a:r>
              <a:rPr lang="ru-RU" sz="1000" dirty="0">
                <a:latin typeface="Tahoma"/>
                <a:cs typeface="Tahoma"/>
              </a:rPr>
              <a:t>ПАСПОРТ И ИНСТРУКЦИЯ ПО ЭКСПЛУАТАЦИИ АТЕХ</a:t>
            </a:r>
            <a:endParaRPr sz="1000" dirty="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75081"/>
            <a:ext cx="1107440" cy="1271270"/>
          </a:xfrm>
          <a:custGeom>
            <a:avLst/>
            <a:gdLst/>
            <a:ahLst/>
            <a:cxnLst/>
            <a:rect l="l" t="t" r="r" b="b"/>
            <a:pathLst>
              <a:path w="1107440" h="1271270">
                <a:moveTo>
                  <a:pt x="0" y="0"/>
                </a:moveTo>
                <a:lnTo>
                  <a:pt x="789432" y="0"/>
                </a:lnTo>
                <a:lnTo>
                  <a:pt x="1107186" y="635508"/>
                </a:lnTo>
                <a:lnTo>
                  <a:pt x="789432" y="1271016"/>
                </a:lnTo>
                <a:lnTo>
                  <a:pt x="0" y="1271016"/>
                </a:lnTo>
              </a:path>
            </a:pathLst>
          </a:custGeom>
          <a:ln w="381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24905" y="2250185"/>
            <a:ext cx="1133475" cy="635635"/>
          </a:xfrm>
          <a:custGeom>
            <a:avLst/>
            <a:gdLst/>
            <a:ahLst/>
            <a:cxnLst/>
            <a:rect l="l" t="t" r="r" b="b"/>
            <a:pathLst>
              <a:path w="1133475" h="635635">
                <a:moveTo>
                  <a:pt x="0" y="635508"/>
                </a:moveTo>
                <a:lnTo>
                  <a:pt x="317754" y="0"/>
                </a:lnTo>
                <a:lnTo>
                  <a:pt x="1133094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24905" y="2885694"/>
            <a:ext cx="1133475" cy="635635"/>
          </a:xfrm>
          <a:custGeom>
            <a:avLst/>
            <a:gdLst/>
            <a:ahLst/>
            <a:cxnLst/>
            <a:rect l="l" t="t" r="r" b="b"/>
            <a:pathLst>
              <a:path w="1133475" h="635635">
                <a:moveTo>
                  <a:pt x="1133094" y="635507"/>
                </a:moveTo>
                <a:lnTo>
                  <a:pt x="317754" y="635507"/>
                </a:lnTo>
                <a:lnTo>
                  <a:pt x="0" y="0"/>
                </a:lnTo>
              </a:path>
            </a:pathLst>
          </a:custGeom>
          <a:ln w="381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19778" y="2733294"/>
            <a:ext cx="2143125" cy="1847214"/>
          </a:xfrm>
          <a:custGeom>
            <a:avLst/>
            <a:gdLst/>
            <a:ahLst/>
            <a:cxnLst/>
            <a:rect l="l" t="t" r="r" b="b"/>
            <a:pathLst>
              <a:path w="2143125" h="1847214">
                <a:moveTo>
                  <a:pt x="0" y="923543"/>
                </a:moveTo>
                <a:lnTo>
                  <a:pt x="461772" y="0"/>
                </a:lnTo>
                <a:lnTo>
                  <a:pt x="1680972" y="0"/>
                </a:lnTo>
                <a:lnTo>
                  <a:pt x="2142744" y="923543"/>
                </a:lnTo>
                <a:lnTo>
                  <a:pt x="1680972" y="1847088"/>
                </a:lnTo>
                <a:lnTo>
                  <a:pt x="461772" y="1847088"/>
                </a:lnTo>
                <a:lnTo>
                  <a:pt x="0" y="923543"/>
                </a:lnTo>
                <a:close/>
              </a:path>
            </a:pathLst>
          </a:custGeom>
          <a:ln w="289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1291" y="1354836"/>
            <a:ext cx="1181100" cy="1018540"/>
          </a:xfrm>
          <a:custGeom>
            <a:avLst/>
            <a:gdLst/>
            <a:ahLst/>
            <a:cxnLst/>
            <a:rect l="l" t="t" r="r" b="b"/>
            <a:pathLst>
              <a:path w="1181100" h="1018539">
                <a:moveTo>
                  <a:pt x="0" y="509016"/>
                </a:moveTo>
                <a:lnTo>
                  <a:pt x="254508" y="0"/>
                </a:lnTo>
                <a:lnTo>
                  <a:pt x="926592" y="0"/>
                </a:lnTo>
                <a:lnTo>
                  <a:pt x="1181100" y="509016"/>
                </a:lnTo>
                <a:lnTo>
                  <a:pt x="926592" y="1018032"/>
                </a:lnTo>
                <a:lnTo>
                  <a:pt x="254508" y="1018032"/>
                </a:lnTo>
                <a:lnTo>
                  <a:pt x="0" y="509016"/>
                </a:lnTo>
                <a:close/>
              </a:path>
            </a:pathLst>
          </a:custGeom>
          <a:ln w="12191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2268473"/>
            <a:ext cx="2033905" cy="2025650"/>
          </a:xfrm>
          <a:custGeom>
            <a:avLst/>
            <a:gdLst/>
            <a:ahLst/>
            <a:cxnLst/>
            <a:rect l="l" t="t" r="r" b="b"/>
            <a:pathLst>
              <a:path w="2033905" h="2025650">
                <a:moveTo>
                  <a:pt x="0" y="383270"/>
                </a:moveTo>
                <a:lnTo>
                  <a:pt x="191630" y="0"/>
                </a:lnTo>
                <a:lnTo>
                  <a:pt x="1527429" y="0"/>
                </a:lnTo>
                <a:lnTo>
                  <a:pt x="2033777" y="1012698"/>
                </a:lnTo>
                <a:lnTo>
                  <a:pt x="1527429" y="2025396"/>
                </a:lnTo>
                <a:lnTo>
                  <a:pt x="191630" y="2025396"/>
                </a:lnTo>
                <a:lnTo>
                  <a:pt x="0" y="1642125"/>
                </a:lnTo>
              </a:path>
            </a:pathLst>
          </a:custGeom>
          <a:ln w="1981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2895600" y="2133600"/>
            <a:ext cx="1066800" cy="134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981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750" y="148843"/>
            <a:ext cx="6680834" cy="8951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Директива ATEX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Директива ECC / 94/09 (обязательна с 1 июля 2003 г.) регулирует конструктивные характеристики и характеристики безопасности, которые должны соблюдаться при установке и использовании приборов в любой среде, в которой может образоваться потенциально взрывоопасная атмосфера. Все оборудование, предназначенное для использования в потенциально взрывоопасной атмосфере, создаваемой газом или пылью, должно соответствовать требованиям ATEX. Правила ECC / 99/92 (обязательные с 1 июля 2006 г.) обязывают компании классифицировать все зоны, представляющие потенциальную опасность взрыва, разделяя всю среду, в которой взрывоопасная атмосфера может образовываться в КЛАССИФИЦИРОВАННЫХ ЗОНАХ.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ru-RU"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Примечание: безопасное использование ATEX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Следующие примечания являются интеграцией обычных примечаний по использованию и обслуживанию. Эти предписания по безопасности являются обязательными и всегда должны полностью соблюдаться, в случае нарушения этих предписаний производитель снимает с себя любую юридическую ответственность. В случае неоднозначности между некоторыми пунктами двух руководств (ATEX и руководство пользователя), настоящий документ должен иметь приоритет.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Обозначения ATEX.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Перед покупкой или работой с пылесосом убедитесь, что технические данные на табличке на табличке прибора соответствуют классифицированной зоне, в которой будет работать пылесос. С отметкой - II 3D T135 ° C IP 65 - можно использовать пылесос в классифицированной зоне 22. Любое использование оборудования в зонах с классификацией, отличной от допустимой, запрещено; в этом случае SOLARYS </a:t>
            </a:r>
            <a:r>
              <a:rPr lang="ru-RU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srl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снимает с себя всякую ответственность. 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Электрическое подключение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Перед началом работы проверьте, совместимы ли данные на табличке (напряжение, частота) оборудования с показаниями вашей электрической сети </a:t>
            </a:r>
            <a:r>
              <a:rPr lang="ru-RU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сети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Проверьте правильность направления вращения турбины, как написано в руководстве пользователя. Всегда проверяйте вращение в не классифицированной зоне, кроме того, на машине не должно быть пыли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меняйте направление вращения турбины во взрывоопасной зоне.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Перед началом работы убедитесь, что заземление системы соответствует электрическим нормам, никогда не запускайте пылесос, если он не заземлен; В случае нарушения таких предписаний SOLARYS </a:t>
            </a:r>
            <a:r>
              <a:rPr lang="ru-RU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srl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снимает с себя юридическую ответственность.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Дополнительные правила безопасности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Чтобы обеспечить и сохранить безопасность пылесоса, необходимо соблюдать следующие правила: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Никогда не открывайте прибор в закрытой зоне.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Запрещается изменять или заменять любые первичные или вторичные компоненты, установленные на оборудовании, а также изменять электрическую схему.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Периодически проверяйте фильтр, если он кажется поврежденным, необходимо остановить работу и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заменить его.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Все операции по техническому обслуживанию (замена фильтра или опорожнение бака) должны выполняться при выключенном приборе, отключенном от электросети и за пределами взрывоопасной зоны.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Если фазы электросети инвертированы (пылесос дует, а не пылесосит), немедленно остановите работу, выключите прибор и отсоедините его от электросети, поменяйте местами любые фаз. Никогда не переключайте фазы пылесоса во взрывоопасной зоне.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Не снимайте заземляющую полоску, периодически проверяйте износ ее; если резиновая полоса не касается земли, немедленно прекратите использование и запросите необходимую </a:t>
            </a:r>
            <a:r>
              <a:rPr lang="ru-RU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запчасть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разрешение на ее замену.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Используйте только приспособления, поставляемые производителем и подходящие для зоны применения ATEX; Любое использование неавторизованных аксессуаров приведет к аннулированию ответственности SOLARYS </a:t>
            </a:r>
            <a:r>
              <a:rPr lang="ru-RU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srl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Любое вмешательство в конструкцию пылесоса ставит под угрозу безопасность прибора, в данном случае производитель отказывается от всех обязанностей.</a:t>
            </a:r>
          </a:p>
          <a:p>
            <a:pPr marL="171450" indent="-171450">
              <a:lnSpc>
                <a:spcPct val="100000"/>
              </a:lnSpc>
              <a:spcBef>
                <a:spcPts val="50"/>
              </a:spcBef>
              <a:buFontTx/>
              <a:buChar char="-"/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Планируйте техническое обслуживание каждый год квалифицированным и уполномоченным персоналом. Периодичность обязательных проверок оборудования техническим специалистом - каждые два года </a:t>
            </a:r>
          </a:p>
          <a:p>
            <a:pPr marL="171450" indent="-171450">
              <a:lnSpc>
                <a:spcPct val="100000"/>
              </a:lnSpc>
              <a:spcBef>
                <a:spcPts val="50"/>
              </a:spcBef>
              <a:buFontTx/>
              <a:buChar char="-"/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возникнет какая-либо проблема, приостановите использование прибора и запросите полную техническую проверку у официального представителя.</a:t>
            </a:r>
            <a:endParaRPr lang="ru-RU" sz="10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68427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625474"/>
            <a:ext cx="5476240" cy="1061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900" dirty="0">
                <a:latin typeface="Avenir Book"/>
              </a:rPr>
              <a:t>В этом руководстве по эксплуатации и техническому обслуживанию указаны основные принципы и процедуры, которым должны следовать те, кто эксплуатирует это оборудование, чтобы гарантировать</a:t>
            </a:r>
            <a:r>
              <a:rPr lang="it-IT" sz="900" dirty="0">
                <a:latin typeface="Avenir Book"/>
                <a:cs typeface="Avenir Book"/>
              </a:rPr>
              <a:t>:</a:t>
            </a:r>
            <a:br>
              <a:rPr lang="it-IT" sz="900" dirty="0">
                <a:latin typeface="Avenir Book"/>
                <a:cs typeface="Avenir Book"/>
              </a:rPr>
            </a:br>
            <a:r>
              <a:rPr lang="it-IT" sz="900" dirty="0">
                <a:latin typeface="Avenir Book"/>
                <a:cs typeface="Avenir Book"/>
              </a:rPr>
              <a:t>• </a:t>
            </a:r>
            <a:r>
              <a:rPr lang="ru-RU" sz="900" dirty="0">
                <a:latin typeface="Avenir Book"/>
                <a:cs typeface="Avenir Book"/>
              </a:rPr>
              <a:t>Безопасность оператора</a:t>
            </a:r>
            <a:r>
              <a:rPr lang="it-IT" sz="900" dirty="0">
                <a:latin typeface="Avenir Book"/>
                <a:cs typeface="Avenir Book"/>
              </a:rPr>
              <a:t/>
            </a:r>
            <a:br>
              <a:rPr lang="it-IT" sz="900" dirty="0">
                <a:latin typeface="Avenir Book"/>
                <a:cs typeface="Avenir Book"/>
              </a:rPr>
            </a:br>
            <a:r>
              <a:rPr lang="it-IT" sz="900" dirty="0">
                <a:latin typeface="Avenir Book"/>
                <a:cs typeface="Avenir Book"/>
              </a:rPr>
              <a:t>• </a:t>
            </a:r>
            <a:r>
              <a:rPr lang="ru-RU" sz="900" dirty="0">
                <a:latin typeface="Avenir Book"/>
                <a:cs typeface="Avenir Book"/>
              </a:rPr>
              <a:t>Правильное использование оборудования</a:t>
            </a:r>
            <a:r>
              <a:rPr lang="it-IT" sz="900" dirty="0">
                <a:latin typeface="Avenir Book"/>
                <a:cs typeface="Avenir Book"/>
              </a:rPr>
              <a:t> </a:t>
            </a:r>
            <a:endParaRPr lang="it-IT" sz="900" dirty="0">
              <a:effectLst/>
              <a:latin typeface="Avenir Book"/>
              <a:cs typeface="Avenir Book"/>
            </a:endParaRPr>
          </a:p>
          <a:p>
            <a:pPr>
              <a:lnSpc>
                <a:spcPct val="130000"/>
              </a:lnSpc>
            </a:pPr>
            <a:r>
              <a:rPr lang="it-IT" sz="900" dirty="0">
                <a:latin typeface="Avenir Book"/>
                <a:cs typeface="Avenir Book"/>
              </a:rPr>
              <a:t>• </a:t>
            </a:r>
            <a:r>
              <a:rPr lang="ru-RU" sz="900" dirty="0">
                <a:latin typeface="Avenir Book"/>
                <a:cs typeface="Avenir Book"/>
              </a:rPr>
              <a:t>Оптимальную производительность</a:t>
            </a:r>
            <a:endParaRPr lang="it-IT" sz="900" dirty="0">
              <a:effectLst/>
              <a:latin typeface="Avenir Book"/>
              <a:cs typeface="Avenir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0" y="417576"/>
            <a:ext cx="6125210" cy="155171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12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"/>
              </a:spcBef>
            </a:pP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01.</a:t>
            </a:r>
            <a:r>
              <a:rPr sz="10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z="1000" spc="30" dirty="0">
                <a:solidFill>
                  <a:srgbClr val="FFFFFF"/>
                </a:solidFill>
                <a:latin typeface="Tahoma"/>
                <a:cs typeface="Tahoma"/>
              </a:rPr>
              <a:t>ВВЕДЕНИЕ</a:t>
            </a:r>
            <a:endParaRPr sz="10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740" y="2531109"/>
            <a:ext cx="5466080" cy="10387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900" dirty="0">
                <a:latin typeface="Avenir Book"/>
                <a:cs typeface="Avenir Book"/>
              </a:rPr>
              <a:t>Из-за важности этой информации мы рекомендуем, чтобы оператор:</a:t>
            </a:r>
            <a:br>
              <a:rPr lang="ru-RU" sz="900" dirty="0">
                <a:latin typeface="Avenir Book"/>
                <a:cs typeface="Avenir Book"/>
              </a:rPr>
            </a:br>
            <a:r>
              <a:rPr lang="ru-RU" sz="900" dirty="0">
                <a:latin typeface="Avenir Book"/>
                <a:cs typeface="Avenir Book"/>
              </a:rPr>
              <a:t>• Всегда имел возможность  консультации с данным руководством</a:t>
            </a:r>
            <a:br>
              <a:rPr lang="ru-RU" sz="900" dirty="0">
                <a:latin typeface="Avenir Book"/>
                <a:cs typeface="Avenir Book"/>
              </a:rPr>
            </a:br>
            <a:r>
              <a:rPr lang="ru-RU" sz="900" dirty="0">
                <a:latin typeface="Avenir Book"/>
                <a:cs typeface="Avenir Book"/>
              </a:rPr>
              <a:t>• Избегать утери и повреждения данного руководства</a:t>
            </a:r>
            <a:br>
              <a:rPr lang="ru-RU" sz="900" dirty="0">
                <a:latin typeface="Avenir Book"/>
                <a:cs typeface="Avenir Book"/>
              </a:rPr>
            </a:br>
            <a:r>
              <a:rPr lang="ru-RU" sz="900" dirty="0">
                <a:latin typeface="Avenir Book"/>
                <a:cs typeface="Avenir Book"/>
              </a:rPr>
              <a:t>• Запросить производителя/поставщика о замене данного руководства в случае его порчи или утери</a:t>
            </a:r>
          </a:p>
          <a:p>
            <a:pPr>
              <a:lnSpc>
                <a:spcPct val="130000"/>
              </a:lnSpc>
            </a:pPr>
            <a:r>
              <a:rPr lang="ru-RU" sz="900" dirty="0">
                <a:latin typeface="Avenir Book"/>
                <a:cs typeface="Avenir Book"/>
              </a:rPr>
              <a:t>• Передавать оборудование третьим лицам вместе с данным руководством.</a:t>
            </a:r>
            <a:endParaRPr lang="ru-RU" sz="9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endParaRPr sz="900" dirty="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0" y="1699005"/>
            <a:ext cx="6125210" cy="731520"/>
          </a:xfrm>
          <a:custGeom>
            <a:avLst/>
            <a:gdLst/>
            <a:ahLst/>
            <a:cxnLst/>
            <a:rect l="l" t="t" r="r" b="b"/>
            <a:pathLst>
              <a:path w="6125209" h="731519">
                <a:moveTo>
                  <a:pt x="0" y="731520"/>
                </a:moveTo>
                <a:lnTo>
                  <a:pt x="6124956" y="731520"/>
                </a:lnTo>
                <a:lnTo>
                  <a:pt x="6124956" y="0"/>
                </a:lnTo>
                <a:lnTo>
                  <a:pt x="0" y="0"/>
                </a:lnTo>
                <a:lnTo>
                  <a:pt x="0" y="73152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1000" y="1606296"/>
            <a:ext cx="6125210" cy="696794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934210" marR="86360" indent="558800" algn="r">
              <a:lnSpc>
                <a:spcPct val="111000"/>
              </a:lnSpc>
              <a:spcBef>
                <a:spcPts val="765"/>
              </a:spcBef>
            </a:pPr>
            <a:r>
              <a:rPr lang="ru-RU" sz="1000" cap="all" dirty="0">
                <a:solidFill>
                  <a:schemeClr val="tx1"/>
                </a:solidFill>
                <a:latin typeface="Avenir Book"/>
                <a:cs typeface="Avenir Book"/>
              </a:rPr>
              <a:t>Важно чтобы оператор прочитал и понял это руководство до начала работ</a:t>
            </a:r>
            <a:endParaRPr lang="ru-RU" sz="1000" dirty="0">
              <a:latin typeface="Tahoma"/>
              <a:cs typeface="Tahoma"/>
            </a:endParaRPr>
          </a:p>
          <a:p>
            <a:pPr marL="1934210" marR="86360" indent="558800" algn="r">
              <a:lnSpc>
                <a:spcPct val="111000"/>
              </a:lnSpc>
              <a:spcBef>
                <a:spcPts val="765"/>
              </a:spcBef>
            </a:pPr>
            <a:endParaRPr sz="1000" dirty="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1000" y="1763269"/>
            <a:ext cx="499872" cy="438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1000" y="3561588"/>
            <a:ext cx="6125210" cy="731520"/>
          </a:xfrm>
          <a:custGeom>
            <a:avLst/>
            <a:gdLst/>
            <a:ahLst/>
            <a:cxnLst/>
            <a:rect l="l" t="t" r="r" b="b"/>
            <a:pathLst>
              <a:path w="6125209" h="731520">
                <a:moveTo>
                  <a:pt x="0" y="731520"/>
                </a:moveTo>
                <a:lnTo>
                  <a:pt x="6124956" y="731520"/>
                </a:lnTo>
                <a:lnTo>
                  <a:pt x="6124956" y="0"/>
                </a:lnTo>
                <a:lnTo>
                  <a:pt x="0" y="0"/>
                </a:lnTo>
                <a:lnTo>
                  <a:pt x="0" y="73152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81000" y="3561588"/>
            <a:ext cx="6125210" cy="868251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303020" marR="86360" indent="-205740" algn="r">
              <a:lnSpc>
                <a:spcPct val="111000"/>
              </a:lnSpc>
              <a:spcBef>
                <a:spcPts val="770"/>
              </a:spcBef>
            </a:pPr>
            <a:r>
              <a:rPr lang="ru-RU" sz="1000" cap="all" dirty="0">
                <a:solidFill>
                  <a:srgbClr val="000000"/>
                </a:solidFill>
                <a:latin typeface="Avenir Book"/>
                <a:cs typeface="Avenir Book"/>
              </a:rPr>
              <a:t>ВНИМАНИЕ! Оборудование сертифицированное по </a:t>
            </a:r>
            <a:r>
              <a:rPr lang="ru-RU" sz="1000" cap="all" dirty="0" err="1">
                <a:solidFill>
                  <a:srgbClr val="000000"/>
                </a:solidFill>
                <a:latin typeface="Avenir Book"/>
                <a:cs typeface="Avenir Book"/>
              </a:rPr>
              <a:t>атех</a:t>
            </a:r>
            <a:r>
              <a:rPr lang="ru-RU" sz="1000" cap="all" dirty="0">
                <a:solidFill>
                  <a:srgbClr val="000000"/>
                </a:solidFill>
                <a:latin typeface="Avenir Book"/>
                <a:cs typeface="Avenir Book"/>
              </a:rPr>
              <a:t>  имеет специальную табличку на двигателе, содержащую серийный номер, который используется для запроса копии сертификата</a:t>
            </a:r>
            <a:endParaRPr lang="ru-RU" sz="1000" dirty="0">
              <a:latin typeface="Tahoma"/>
              <a:cs typeface="Tahoma"/>
            </a:endParaRPr>
          </a:p>
          <a:p>
            <a:pPr marL="1303020" marR="86360" indent="-205740" algn="r">
              <a:lnSpc>
                <a:spcPct val="111000"/>
              </a:lnSpc>
              <a:spcBef>
                <a:spcPts val="770"/>
              </a:spcBef>
            </a:pPr>
            <a:endParaRPr sz="1000" dirty="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81000" y="3691128"/>
            <a:ext cx="499872" cy="437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59740" y="4494276"/>
            <a:ext cx="597027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lang="ru-RU" sz="900" dirty="0">
                <a:latin typeface="Avenir Book"/>
                <a:cs typeface="Avenir Book"/>
              </a:rPr>
              <a:t>Производитель оставляет за собой право обновлять оборудования и руководства, но это не означает замену уже проданного оборудования.</a:t>
            </a:r>
            <a:endParaRPr lang="it-IT" sz="900" dirty="0">
              <a:effectLst/>
              <a:latin typeface="Avenir Book"/>
              <a:cs typeface="Avenir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1000" y="5091684"/>
            <a:ext cx="6125210" cy="155812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19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5"/>
              </a:spcBef>
            </a:pP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02.</a:t>
            </a:r>
            <a:r>
              <a:rPr sz="1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000" spc="-45" dirty="0">
                <a:solidFill>
                  <a:srgbClr val="FFFFFF"/>
                </a:solidFill>
                <a:latin typeface="Arial"/>
                <a:cs typeface="Arial"/>
              </a:rPr>
              <a:t>ГАРАНТИЯ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9740" y="5314188"/>
            <a:ext cx="5908040" cy="28620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ru-RU" sz="900" dirty="0">
                <a:latin typeface="Avenir Book"/>
                <a:cs typeface="Avenir Book"/>
              </a:rPr>
              <a:t>Пылесосы, изготовленные нашей компанией</a:t>
            </a:r>
            <a:r>
              <a:rPr lang="en-US" sz="900" dirty="0">
                <a:latin typeface="Avenir Book"/>
                <a:cs typeface="Avenir Book"/>
              </a:rPr>
              <a:t> </a:t>
            </a:r>
            <a:r>
              <a:rPr lang="ru-RU" sz="900" dirty="0">
                <a:latin typeface="Avenir Book"/>
                <a:cs typeface="Avenir Book"/>
              </a:rPr>
              <a:t>проходят всесторонние проверки, чтобы гарантировать корректную работу всех их частей. На все пылесосы предоставляется гарантия 12 месяцев с даты продажи.</a:t>
            </a:r>
            <a:r>
              <a:rPr lang="it-IT" sz="900" dirty="0">
                <a:latin typeface="Avenir Book"/>
                <a:cs typeface="Avenir Book"/>
              </a:rPr>
              <a:t> </a:t>
            </a:r>
            <a:r>
              <a:rPr lang="ru-RU" sz="900" dirty="0">
                <a:latin typeface="Avenir Book"/>
                <a:cs typeface="Avenir Book"/>
              </a:rPr>
              <a:t>Гарантия не предоставляется на механические повреждения наступившие в результате транспортировки, использования и эксплуатации, а так же на детали, подвергшиеся естественному износу. Ремонт может выполнять только авторизованный сервисный центр. </a:t>
            </a:r>
          </a:p>
          <a:p>
            <a:pPr algn="just">
              <a:lnSpc>
                <a:spcPct val="130000"/>
              </a:lnSpc>
            </a:pPr>
            <a:r>
              <a:rPr lang="it-IT" sz="900" dirty="0">
                <a:latin typeface="Avenir Book"/>
                <a:cs typeface="Avenir Book"/>
              </a:rPr>
              <a:t> </a:t>
            </a:r>
          </a:p>
          <a:p>
            <a:pPr algn="just">
              <a:lnSpc>
                <a:spcPct val="130000"/>
              </a:lnSpc>
            </a:pPr>
            <a:endParaRPr lang="it-IT" sz="900" dirty="0">
              <a:effectLst/>
              <a:latin typeface="Avenir Book"/>
              <a:cs typeface="Avenir Book"/>
            </a:endParaRPr>
          </a:p>
          <a:p>
            <a:pPr>
              <a:lnSpc>
                <a:spcPct val="130000"/>
              </a:lnSpc>
            </a:pPr>
            <a:r>
              <a:rPr lang="ru-RU" sz="900" dirty="0">
                <a:latin typeface="Avenir Book"/>
                <a:cs typeface="Avenir Book"/>
              </a:rPr>
              <a:t>Гарантия недействительна при следующих условиях:</a:t>
            </a:r>
            <a:r>
              <a:rPr lang="it-IT" sz="900" dirty="0">
                <a:latin typeface="Avenir Book"/>
                <a:cs typeface="Avenir Book"/>
              </a:rPr>
              <a:t/>
            </a:r>
            <a:br>
              <a:rPr lang="it-IT" sz="900" dirty="0">
                <a:latin typeface="Avenir Book"/>
                <a:cs typeface="Avenir Book"/>
              </a:rPr>
            </a:br>
            <a:r>
              <a:rPr lang="it-IT" sz="900" dirty="0">
                <a:latin typeface="Avenir Book"/>
                <a:cs typeface="Avenir Book"/>
              </a:rPr>
              <a:t>•</a:t>
            </a:r>
            <a:r>
              <a:rPr lang="ru-RU" sz="900" dirty="0">
                <a:latin typeface="Avenir Book"/>
                <a:cs typeface="Avenir Book"/>
              </a:rPr>
              <a:t> </a:t>
            </a:r>
            <a:r>
              <a:rPr lang="ru-RU" sz="900" dirty="0">
                <a:latin typeface="Avenir Book"/>
              </a:rPr>
              <a:t>Некорректное использование машины или полное или частичное несоблюдение инструкций данного руководства</a:t>
            </a:r>
            <a:r>
              <a:rPr lang="it-IT" sz="900" dirty="0">
                <a:latin typeface="Avenir Book"/>
                <a:cs typeface="Avenir Book"/>
              </a:rPr>
              <a:t/>
            </a:r>
            <a:br>
              <a:rPr lang="it-IT" sz="900" dirty="0">
                <a:latin typeface="Avenir Book"/>
                <a:cs typeface="Avenir Book"/>
              </a:rPr>
            </a:br>
            <a:r>
              <a:rPr lang="it-IT" sz="900" dirty="0">
                <a:latin typeface="Avenir Book"/>
                <a:cs typeface="Avenir Book"/>
              </a:rPr>
              <a:t>• </a:t>
            </a:r>
            <a:r>
              <a:rPr lang="ru-RU" sz="900" dirty="0">
                <a:latin typeface="Avenir Book"/>
                <a:cs typeface="Avenir Book"/>
              </a:rPr>
              <a:t>Любая часть машины была заменена или изменена каким-либо образом вне авторизованного сервиса</a:t>
            </a:r>
            <a:r>
              <a:rPr lang="it-IT" sz="900" dirty="0">
                <a:latin typeface="Avenir Book"/>
                <a:cs typeface="Avenir Book"/>
              </a:rPr>
              <a:t/>
            </a:r>
            <a:br>
              <a:rPr lang="it-IT" sz="900" dirty="0">
                <a:latin typeface="Avenir Book"/>
                <a:cs typeface="Avenir Book"/>
              </a:rPr>
            </a:br>
            <a:r>
              <a:rPr lang="it-IT" sz="900" dirty="0">
                <a:latin typeface="Avenir Book"/>
                <a:cs typeface="Avenir Book"/>
              </a:rPr>
              <a:t>• </a:t>
            </a:r>
            <a:r>
              <a:rPr lang="ru-RU" sz="900" dirty="0">
                <a:latin typeface="Avenir Book"/>
                <a:cs typeface="Avenir Book"/>
              </a:rPr>
              <a:t>Подключение к сети 380/400  В выполнено некорректно</a:t>
            </a:r>
            <a:r>
              <a:rPr lang="it-IT" sz="900" dirty="0">
                <a:latin typeface="Avenir Book"/>
                <a:cs typeface="Avenir Book"/>
              </a:rPr>
              <a:t/>
            </a:r>
            <a:br>
              <a:rPr lang="it-IT" sz="900" dirty="0">
                <a:latin typeface="Avenir Book"/>
                <a:cs typeface="Avenir Book"/>
              </a:rPr>
            </a:br>
            <a:r>
              <a:rPr lang="it-IT" sz="900" dirty="0">
                <a:latin typeface="Avenir Book"/>
                <a:cs typeface="Avenir Book"/>
              </a:rPr>
              <a:t>•</a:t>
            </a:r>
            <a:r>
              <a:rPr lang="ru-RU" sz="900" dirty="0">
                <a:latin typeface="Avenir Book"/>
                <a:cs typeface="Avenir Book"/>
              </a:rPr>
              <a:t> Машина не проходила текущее обслуживание, как того требует данное руководство</a:t>
            </a:r>
            <a:r>
              <a:rPr lang="it-IT" sz="900" dirty="0">
                <a:latin typeface="Avenir Book"/>
                <a:cs typeface="Avenir Book"/>
              </a:rPr>
              <a:t/>
            </a:r>
            <a:br>
              <a:rPr lang="it-IT" sz="900" dirty="0">
                <a:latin typeface="Avenir Book"/>
                <a:cs typeface="Avenir Book"/>
              </a:rPr>
            </a:br>
            <a:r>
              <a:rPr lang="it-IT" sz="900" dirty="0">
                <a:latin typeface="Avenir Book"/>
                <a:cs typeface="Avenir Book"/>
              </a:rPr>
              <a:t>• </a:t>
            </a:r>
            <a:r>
              <a:rPr lang="ru-RU" sz="900" dirty="0">
                <a:latin typeface="Avenir Book"/>
                <a:cs typeface="Avenir Book"/>
              </a:rPr>
              <a:t>Использование неоригинальных запчастей </a:t>
            </a:r>
            <a:r>
              <a:rPr lang="en-US" sz="900" dirty="0">
                <a:latin typeface="Avenir Book"/>
                <a:cs typeface="Avenir Book"/>
              </a:rPr>
              <a:t> </a:t>
            </a:r>
            <a:r>
              <a:rPr lang="ru-RU" sz="900" dirty="0">
                <a:latin typeface="Avenir Book"/>
                <a:cs typeface="Avenir Book"/>
              </a:rPr>
              <a:t>или использование запчастей не предназначенных для данной конкретной модели.</a:t>
            </a:r>
            <a:endParaRPr lang="it-IT" sz="900" dirty="0">
              <a:latin typeface="Avenir Book"/>
              <a:cs typeface="Avenir Book"/>
            </a:endParaRPr>
          </a:p>
          <a:p>
            <a:pPr>
              <a:lnSpc>
                <a:spcPct val="130000"/>
              </a:lnSpc>
            </a:pPr>
            <a:r>
              <a:rPr lang="it-IT" sz="900" dirty="0">
                <a:latin typeface="Avenir Book"/>
                <a:cs typeface="Avenir Book"/>
              </a:rPr>
              <a:t>• </a:t>
            </a:r>
            <a:r>
              <a:rPr lang="ru-RU" sz="900" dirty="0">
                <a:latin typeface="Avenir Book"/>
                <a:cs typeface="Avenir Book"/>
              </a:rPr>
              <a:t>Частичное или полное несоблюдение инструкций приведенных в данном руководстве.</a:t>
            </a:r>
            <a:endParaRPr lang="it-IT" sz="900" dirty="0">
              <a:effectLst/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163343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666622"/>
            <a:ext cx="5692775" cy="1417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it-IT" sz="900" dirty="0">
                <a:latin typeface="Avenir Book"/>
                <a:cs typeface="Avenir Book"/>
              </a:rPr>
              <a:t>• </a:t>
            </a:r>
            <a:r>
              <a:rPr lang="ru-RU" sz="900" dirty="0">
                <a:latin typeface="Avenir Book"/>
                <a:cs typeface="Avenir Book"/>
              </a:rPr>
              <a:t>Никогда не проводите уборку непотушенных окурков и других легковоспламеняющихся материалов.</a:t>
            </a:r>
            <a:endParaRPr lang="it-IT" sz="900" dirty="0">
              <a:latin typeface="Avenir Book"/>
              <a:cs typeface="Avenir Book"/>
            </a:endParaRPr>
          </a:p>
          <a:p>
            <a:pPr>
              <a:lnSpc>
                <a:spcPct val="130000"/>
              </a:lnSpc>
            </a:pPr>
            <a:r>
              <a:rPr lang="it-IT" sz="900" dirty="0">
                <a:latin typeface="Avenir Book"/>
                <a:cs typeface="Avenir Book"/>
              </a:rPr>
              <a:t>• </a:t>
            </a:r>
            <a:r>
              <a:rPr lang="ru-RU" sz="900" dirty="0">
                <a:latin typeface="Avenir Book"/>
                <a:cs typeface="Avenir Book"/>
              </a:rPr>
              <a:t>Никогда не собирайте материалы, которые могут взорваться при контакте с воздухом.</a:t>
            </a:r>
            <a:endParaRPr lang="it-IT" sz="900" dirty="0">
              <a:latin typeface="Avenir Book"/>
              <a:cs typeface="Avenir Book"/>
            </a:endParaRPr>
          </a:p>
          <a:p>
            <a:pPr>
              <a:lnSpc>
                <a:spcPct val="130000"/>
              </a:lnSpc>
            </a:pPr>
            <a:r>
              <a:rPr lang="it-IT" sz="900" dirty="0">
                <a:latin typeface="Avenir Book"/>
                <a:cs typeface="Avenir Book"/>
              </a:rPr>
              <a:t>• </a:t>
            </a:r>
            <a:r>
              <a:rPr lang="ru-RU" sz="900" dirty="0">
                <a:latin typeface="Avenir Book"/>
              </a:rPr>
              <a:t>Никогда не работайте в средах, где присутствуют взрывоопасные газы и / или газы от токсичных химических продуктов</a:t>
            </a:r>
            <a:br>
              <a:rPr lang="ru-RU" sz="900" dirty="0">
                <a:latin typeface="Avenir Book"/>
              </a:rPr>
            </a:br>
            <a:r>
              <a:rPr lang="it-IT" sz="900" dirty="0">
                <a:latin typeface="Avenir Book"/>
                <a:cs typeface="Avenir Book"/>
              </a:rPr>
              <a:t>• </a:t>
            </a:r>
            <a:r>
              <a:rPr lang="ru-RU" sz="900" dirty="0">
                <a:latin typeface="Avenir Book"/>
                <a:cs typeface="Avenir Book"/>
              </a:rPr>
              <a:t>Проверьте состояние фильтра-картриджа вторичной очистки перед работой с токсичными веществами.</a:t>
            </a:r>
          </a:p>
          <a:p>
            <a:pPr>
              <a:lnSpc>
                <a:spcPct val="130000"/>
              </a:lnSpc>
            </a:pPr>
            <a:r>
              <a:rPr lang="it-IT" sz="900" dirty="0">
                <a:latin typeface="Avenir Book"/>
                <a:cs typeface="Avenir Book"/>
              </a:rPr>
              <a:t>• </a:t>
            </a:r>
            <a:r>
              <a:rPr lang="ru-RU" sz="900" dirty="0">
                <a:latin typeface="Avenir Book"/>
              </a:rPr>
              <a:t>Перед доступом к электрическим компонентам машины отсоедините её от электрической сети</a:t>
            </a:r>
          </a:p>
          <a:p>
            <a:pPr>
              <a:lnSpc>
                <a:spcPct val="130000"/>
              </a:lnSpc>
            </a:pPr>
            <a:r>
              <a:rPr lang="it-IT" sz="900" dirty="0">
                <a:latin typeface="Avenir Book"/>
                <a:cs typeface="Avenir Book"/>
              </a:rPr>
              <a:t>• </a:t>
            </a:r>
            <a:r>
              <a:rPr lang="ru-RU" sz="900" dirty="0">
                <a:latin typeface="Avenir Book"/>
                <a:cs typeface="Avenir Book"/>
              </a:rPr>
              <a:t>Не проводите самостоятельное изменение и какие либо модификации машины</a:t>
            </a:r>
            <a:endParaRPr lang="it-IT" sz="900" dirty="0">
              <a:latin typeface="Avenir Book"/>
              <a:cs typeface="Avenir Book"/>
            </a:endParaRPr>
          </a:p>
          <a:p>
            <a:pPr>
              <a:lnSpc>
                <a:spcPct val="130000"/>
              </a:lnSpc>
            </a:pPr>
            <a:r>
              <a:rPr lang="it-IT" sz="900" dirty="0">
                <a:latin typeface="Avenir Book"/>
                <a:cs typeface="Avenir Book"/>
              </a:rPr>
              <a:t>• </a:t>
            </a:r>
            <a:r>
              <a:rPr lang="ru-RU" sz="900" dirty="0">
                <a:latin typeface="Avenir Book"/>
                <a:cs typeface="Avenir Book"/>
              </a:rPr>
              <a:t>И</a:t>
            </a:r>
            <a:r>
              <a:rPr lang="ru-RU" sz="900" dirty="0">
                <a:latin typeface="Avenir Book"/>
              </a:rPr>
              <a:t>спользуйте машину таким образом, чтобы она соответствовала требованиям настоящего руководства</a:t>
            </a:r>
            <a:endParaRPr lang="it-IT" sz="900" dirty="0">
              <a:latin typeface="Avenir Book"/>
              <a:cs typeface="Avenir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0" y="417576"/>
            <a:ext cx="6125210" cy="155171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12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"/>
              </a:spcBef>
            </a:pP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03. </a:t>
            </a:r>
            <a:r>
              <a:rPr lang="ru-RU" sz="1000" spc="-5" dirty="0">
                <a:solidFill>
                  <a:srgbClr val="FFFFFF"/>
                </a:solidFill>
                <a:latin typeface="Arial"/>
                <a:cs typeface="Arial"/>
              </a:rPr>
              <a:t>ИСПОЛЬЗОВАНИЕ НЕ ПО НАЗНАЧЕНИЮ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1000" y="2125979"/>
            <a:ext cx="6125210" cy="155171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12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"/>
              </a:spcBef>
            </a:pP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04. </a:t>
            </a:r>
            <a:r>
              <a:rPr lang="ru-RU" sz="1000" spc="50" dirty="0">
                <a:solidFill>
                  <a:srgbClr val="FFFFFF"/>
                </a:solidFill>
                <a:latin typeface="Tahoma"/>
                <a:cs typeface="Tahoma"/>
              </a:rPr>
              <a:t>ДАННЫЕ ОБ ОБОРУДОВАНИИ</a:t>
            </a:r>
            <a:endParaRPr sz="1000" dirty="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0" y="2578607"/>
            <a:ext cx="6125845" cy="0"/>
          </a:xfrm>
          <a:custGeom>
            <a:avLst/>
            <a:gdLst/>
            <a:ahLst/>
            <a:cxnLst/>
            <a:rect l="l" t="t" r="r" b="b"/>
            <a:pathLst>
              <a:path w="6125845">
                <a:moveTo>
                  <a:pt x="0" y="0"/>
                </a:moveTo>
                <a:lnTo>
                  <a:pt x="6125336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1000" y="4343400"/>
            <a:ext cx="6125845" cy="0"/>
          </a:xfrm>
          <a:custGeom>
            <a:avLst/>
            <a:gdLst/>
            <a:ahLst/>
            <a:cxnLst/>
            <a:rect l="l" t="t" r="r" b="b"/>
            <a:pathLst>
              <a:path w="6125845">
                <a:moveTo>
                  <a:pt x="0" y="0"/>
                </a:moveTo>
                <a:lnTo>
                  <a:pt x="6125336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 flipV="1">
            <a:off x="320674" y="6526275"/>
            <a:ext cx="6125210" cy="45719"/>
          </a:xfrm>
          <a:custGeom>
            <a:avLst/>
            <a:gdLst/>
            <a:ahLst/>
            <a:cxnLst/>
            <a:rect l="l" t="t" r="r" b="b"/>
            <a:pathLst>
              <a:path w="6125845">
                <a:moveTo>
                  <a:pt x="0" y="0"/>
                </a:moveTo>
                <a:lnTo>
                  <a:pt x="6125336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20674" y="2369690"/>
            <a:ext cx="5970905" cy="54141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4.1 </a:t>
            </a:r>
            <a:r>
              <a:rPr lang="ru-RU" sz="1000" spc="-20" dirty="0">
                <a:latin typeface="Arial"/>
                <a:cs typeface="Arial"/>
              </a:rPr>
              <a:t>ТАБЛИЧКА С ТЕХНИЧЕСКИМИ ДАННЫМИ</a:t>
            </a:r>
            <a:endParaRPr sz="1000" dirty="0">
              <a:latin typeface="Arial"/>
              <a:cs typeface="Arial"/>
            </a:endParaRPr>
          </a:p>
          <a:p>
            <a:pPr lvl="0" defTabSz="457200">
              <a:lnSpc>
                <a:spcPct val="130000"/>
              </a:lnSpc>
            </a:pPr>
            <a:r>
              <a:rPr lang="ru-RU" sz="900" dirty="0">
                <a:solidFill>
                  <a:prstClr val="black"/>
                </a:solidFill>
                <a:latin typeface="Avenir Book"/>
              </a:rPr>
              <a:t>Каждая машина </a:t>
            </a:r>
            <a:r>
              <a:rPr lang="ru-RU" sz="900" dirty="0" err="1">
                <a:solidFill>
                  <a:prstClr val="black"/>
                </a:solidFill>
                <a:latin typeface="Avenir Book"/>
              </a:rPr>
              <a:t>Coynco</a:t>
            </a:r>
            <a:r>
              <a:rPr lang="ru-RU" sz="900" dirty="0">
                <a:solidFill>
                  <a:prstClr val="black"/>
                </a:solidFill>
                <a:latin typeface="Avenir Book"/>
              </a:rPr>
              <a:t> имеет регистрационную табличку с указанием необходимых деталей, которые предоставляются при обращении к поставщику / производителю за консультациями, предложениями или информацией о запасных частях. На пластине указаны следующие детали:</a:t>
            </a:r>
          </a:p>
          <a:p>
            <a:pPr lvl="0" defTabSz="457200">
              <a:lnSpc>
                <a:spcPct val="130000"/>
              </a:lnSpc>
            </a:pPr>
            <a:r>
              <a:rPr lang="it-IT" sz="900" dirty="0">
                <a:solidFill>
                  <a:prstClr val="black"/>
                </a:solidFill>
                <a:latin typeface="Avenir Book"/>
                <a:cs typeface="Avenir Book"/>
              </a:rPr>
              <a:t>• </a:t>
            </a:r>
            <a:r>
              <a:rPr lang="ru-RU" sz="900" dirty="0">
                <a:solidFill>
                  <a:prstClr val="black"/>
                </a:solidFill>
                <a:latin typeface="Avenir Book"/>
                <a:cs typeface="Avenir Book"/>
              </a:rPr>
              <a:t>Производитель</a:t>
            </a:r>
            <a:endParaRPr lang="it-IT" sz="900" dirty="0">
              <a:solidFill>
                <a:prstClr val="black"/>
              </a:solidFill>
              <a:latin typeface="Avenir Book"/>
              <a:cs typeface="Avenir Book"/>
            </a:endParaRPr>
          </a:p>
          <a:p>
            <a:pPr lvl="0" defTabSz="457200">
              <a:lnSpc>
                <a:spcPct val="130000"/>
              </a:lnSpc>
            </a:pPr>
            <a:r>
              <a:rPr lang="it-IT" sz="900" dirty="0">
                <a:solidFill>
                  <a:prstClr val="black"/>
                </a:solidFill>
                <a:latin typeface="Avenir Book"/>
                <a:cs typeface="Avenir Book"/>
              </a:rPr>
              <a:t>• </a:t>
            </a:r>
            <a:r>
              <a:rPr lang="ru-RU" sz="900" dirty="0">
                <a:solidFill>
                  <a:prstClr val="black"/>
                </a:solidFill>
                <a:latin typeface="Avenir Book"/>
                <a:cs typeface="Avenir Book"/>
              </a:rPr>
              <a:t>Модель</a:t>
            </a:r>
            <a:r>
              <a:rPr lang="it-IT" sz="900" dirty="0">
                <a:solidFill>
                  <a:prstClr val="black"/>
                </a:solidFill>
                <a:latin typeface="Avenir Book"/>
                <a:cs typeface="Avenir Book"/>
              </a:rPr>
              <a:t/>
            </a:r>
            <a:br>
              <a:rPr lang="it-IT" sz="900" dirty="0">
                <a:solidFill>
                  <a:prstClr val="black"/>
                </a:solidFill>
                <a:latin typeface="Avenir Book"/>
                <a:cs typeface="Avenir Book"/>
              </a:rPr>
            </a:br>
            <a:r>
              <a:rPr lang="it-IT" sz="900" dirty="0">
                <a:solidFill>
                  <a:prstClr val="black"/>
                </a:solidFill>
                <a:latin typeface="Avenir Book"/>
                <a:cs typeface="Avenir Book"/>
              </a:rPr>
              <a:t>• </a:t>
            </a:r>
            <a:r>
              <a:rPr lang="ru-RU" sz="900" dirty="0">
                <a:solidFill>
                  <a:prstClr val="black"/>
                </a:solidFill>
                <a:latin typeface="Avenir Book"/>
                <a:cs typeface="Avenir Book"/>
              </a:rPr>
              <a:t>Напряжение питания</a:t>
            </a:r>
            <a:r>
              <a:rPr lang="it-IT" sz="900" dirty="0">
                <a:solidFill>
                  <a:prstClr val="black"/>
                </a:solidFill>
                <a:latin typeface="Avenir Book"/>
                <a:cs typeface="Avenir Book"/>
              </a:rPr>
              <a:t/>
            </a:r>
            <a:br>
              <a:rPr lang="it-IT" sz="900" dirty="0">
                <a:solidFill>
                  <a:prstClr val="black"/>
                </a:solidFill>
                <a:latin typeface="Avenir Book"/>
                <a:cs typeface="Avenir Book"/>
              </a:rPr>
            </a:br>
            <a:r>
              <a:rPr lang="it-IT" sz="900" dirty="0">
                <a:solidFill>
                  <a:prstClr val="black"/>
                </a:solidFill>
                <a:latin typeface="Avenir Book"/>
                <a:cs typeface="Avenir Book"/>
              </a:rPr>
              <a:t>• </a:t>
            </a:r>
            <a:r>
              <a:rPr lang="ru-RU" sz="900" dirty="0">
                <a:solidFill>
                  <a:prstClr val="black"/>
                </a:solidFill>
                <a:latin typeface="Avenir Book"/>
                <a:cs typeface="Avenir Book"/>
              </a:rPr>
              <a:t>Номинальная мощность</a:t>
            </a:r>
            <a:r>
              <a:rPr lang="it-IT" sz="900" dirty="0">
                <a:solidFill>
                  <a:prstClr val="black"/>
                </a:solidFill>
                <a:latin typeface="Avenir Book"/>
                <a:cs typeface="Avenir Book"/>
              </a:rPr>
              <a:t/>
            </a:r>
            <a:br>
              <a:rPr lang="it-IT" sz="900" dirty="0">
                <a:solidFill>
                  <a:prstClr val="black"/>
                </a:solidFill>
                <a:latin typeface="Avenir Book"/>
                <a:cs typeface="Avenir Book"/>
              </a:rPr>
            </a:br>
            <a:r>
              <a:rPr lang="it-IT" sz="900" dirty="0">
                <a:solidFill>
                  <a:prstClr val="black"/>
                </a:solidFill>
                <a:latin typeface="Avenir Book"/>
                <a:cs typeface="Avenir Book"/>
              </a:rPr>
              <a:t>• </a:t>
            </a:r>
            <a:r>
              <a:rPr lang="ru-RU" sz="900" dirty="0">
                <a:solidFill>
                  <a:prstClr val="black"/>
                </a:solidFill>
                <a:latin typeface="Avenir Book"/>
                <a:cs typeface="Avenir Book"/>
              </a:rPr>
              <a:t>Данные о сертификации</a:t>
            </a:r>
            <a:endParaRPr lang="it-IT" sz="900" dirty="0">
              <a:solidFill>
                <a:prstClr val="black"/>
              </a:solidFill>
              <a:latin typeface="Avenir Book"/>
              <a:cs typeface="Avenir Book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4.2</a:t>
            </a:r>
            <a:r>
              <a:rPr sz="1000" spc="-90" dirty="0">
                <a:latin typeface="Arial"/>
                <a:cs typeface="Arial"/>
              </a:rPr>
              <a:t> </a:t>
            </a:r>
            <a:r>
              <a:rPr lang="ru-RU" sz="1000" spc="-35" dirty="0">
                <a:latin typeface="Arial"/>
                <a:cs typeface="Arial"/>
              </a:rPr>
              <a:t>ПРОВЕРКА</a:t>
            </a:r>
            <a:endParaRPr sz="1000" dirty="0">
              <a:latin typeface="Arial"/>
              <a:cs typeface="Arial"/>
            </a:endParaRPr>
          </a:p>
          <a:p>
            <a:pPr lvl="0" defTabSz="457200">
              <a:lnSpc>
                <a:spcPct val="130000"/>
              </a:lnSpc>
            </a:pPr>
            <a:r>
              <a:rPr lang="ru-RU" sz="900" dirty="0">
                <a:solidFill>
                  <a:prstClr val="black"/>
                </a:solidFill>
                <a:latin typeface="Avenir Book"/>
                <a:cs typeface="Avenir Book"/>
              </a:rPr>
              <a:t>Все машины </a:t>
            </a:r>
            <a:r>
              <a:rPr lang="en-US" sz="900" dirty="0" err="1">
                <a:solidFill>
                  <a:prstClr val="black"/>
                </a:solidFill>
                <a:latin typeface="Avenir Book"/>
                <a:cs typeface="Avenir Book"/>
              </a:rPr>
              <a:t>Coynco</a:t>
            </a:r>
            <a:r>
              <a:rPr lang="en-US" sz="900" dirty="0">
                <a:solidFill>
                  <a:prstClr val="black"/>
                </a:solidFill>
                <a:latin typeface="Avenir Book"/>
                <a:cs typeface="Avenir Book"/>
              </a:rPr>
              <a:t> </a:t>
            </a:r>
            <a:r>
              <a:rPr lang="ru-RU" sz="900" dirty="0">
                <a:solidFill>
                  <a:prstClr val="black"/>
                </a:solidFill>
                <a:latin typeface="Avenir Book"/>
                <a:cs typeface="Avenir Book"/>
              </a:rPr>
              <a:t>проверяются перед упаковкой и отправкой, чтобы обеспечить правильную работу всех компонентов. Тест параметров электрической безопасности  проводится в соответствии с  определенными стандартами:</a:t>
            </a:r>
          </a:p>
          <a:p>
            <a:pPr lvl="0" defTabSz="457200">
              <a:lnSpc>
                <a:spcPct val="130000"/>
              </a:lnSpc>
            </a:pPr>
            <a:r>
              <a:rPr lang="it-IT" sz="900" dirty="0">
                <a:solidFill>
                  <a:prstClr val="black"/>
                </a:solidFill>
                <a:latin typeface="Avenir Book"/>
                <a:cs typeface="Avenir Book"/>
              </a:rPr>
              <a:t>• </a:t>
            </a:r>
            <a:r>
              <a:rPr lang="ru-RU" sz="900" dirty="0">
                <a:solidFill>
                  <a:prstClr val="black"/>
                </a:solidFill>
                <a:latin typeface="Avenir Book"/>
                <a:cs typeface="Avenir Book"/>
              </a:rPr>
              <a:t>Проверка  заземления</a:t>
            </a:r>
            <a:endParaRPr lang="it-IT" sz="900" dirty="0">
              <a:solidFill>
                <a:prstClr val="black"/>
              </a:solidFill>
              <a:latin typeface="Avenir Book"/>
              <a:cs typeface="Avenir Book"/>
            </a:endParaRPr>
          </a:p>
          <a:p>
            <a:pPr lvl="0" defTabSz="457200">
              <a:lnSpc>
                <a:spcPct val="130000"/>
              </a:lnSpc>
            </a:pPr>
            <a:r>
              <a:rPr lang="it-IT" sz="900" dirty="0">
                <a:solidFill>
                  <a:prstClr val="black"/>
                </a:solidFill>
                <a:latin typeface="Avenir Book"/>
                <a:cs typeface="Avenir Book"/>
              </a:rPr>
              <a:t>• </a:t>
            </a:r>
            <a:r>
              <a:rPr lang="ru-RU" sz="900" dirty="0">
                <a:solidFill>
                  <a:prstClr val="black"/>
                </a:solidFill>
                <a:latin typeface="Avenir Book"/>
                <a:cs typeface="Avenir Book"/>
              </a:rPr>
              <a:t>Тест сопротивления изоляции между фазой и заземлением</a:t>
            </a:r>
            <a:r>
              <a:rPr lang="it-IT" sz="900" dirty="0">
                <a:solidFill>
                  <a:prstClr val="black"/>
                </a:solidFill>
                <a:latin typeface="Avenir Book"/>
                <a:cs typeface="Avenir Book"/>
              </a:rPr>
              <a:t/>
            </a:r>
            <a:br>
              <a:rPr lang="it-IT" sz="900" dirty="0">
                <a:solidFill>
                  <a:prstClr val="black"/>
                </a:solidFill>
                <a:latin typeface="Avenir Book"/>
                <a:cs typeface="Avenir Book"/>
              </a:rPr>
            </a:br>
            <a:r>
              <a:rPr lang="it-IT" sz="900" dirty="0">
                <a:solidFill>
                  <a:prstClr val="black"/>
                </a:solidFill>
                <a:latin typeface="Avenir Book"/>
                <a:cs typeface="Avenir Book"/>
              </a:rPr>
              <a:t>• </a:t>
            </a:r>
            <a:r>
              <a:rPr lang="ru-RU" sz="900" dirty="0">
                <a:solidFill>
                  <a:prstClr val="black"/>
                </a:solidFill>
                <a:latin typeface="Avenir Book"/>
                <a:cs typeface="Avenir Book"/>
              </a:rPr>
              <a:t>Диэлектрический тест</a:t>
            </a:r>
            <a:r>
              <a:rPr lang="it-IT" sz="900" dirty="0">
                <a:solidFill>
                  <a:prstClr val="black"/>
                </a:solidFill>
                <a:latin typeface="Avenir Book"/>
                <a:cs typeface="Avenir Book"/>
              </a:rPr>
              <a:t/>
            </a:r>
            <a:br>
              <a:rPr lang="it-IT" sz="900" dirty="0">
                <a:solidFill>
                  <a:prstClr val="black"/>
                </a:solidFill>
                <a:latin typeface="Avenir Book"/>
                <a:cs typeface="Avenir Book"/>
              </a:rPr>
            </a:br>
            <a:r>
              <a:rPr lang="it-IT" sz="900" dirty="0">
                <a:solidFill>
                  <a:prstClr val="black"/>
                </a:solidFill>
                <a:latin typeface="Avenir Book"/>
                <a:cs typeface="Avenir Book"/>
              </a:rPr>
              <a:t>• </a:t>
            </a:r>
            <a:r>
              <a:rPr lang="ru-RU" sz="900" dirty="0">
                <a:solidFill>
                  <a:prstClr val="black"/>
                </a:solidFill>
                <a:latin typeface="Avenir Book"/>
                <a:cs typeface="Avenir Book"/>
              </a:rPr>
              <a:t>Измерение утечек тока</a:t>
            </a:r>
            <a:r>
              <a:rPr lang="it-IT" sz="900" dirty="0">
                <a:solidFill>
                  <a:prstClr val="black"/>
                </a:solidFill>
                <a:latin typeface="Avenir Book"/>
                <a:cs typeface="Avenir Book"/>
              </a:rPr>
              <a:t/>
            </a:r>
            <a:br>
              <a:rPr lang="it-IT" sz="900" dirty="0">
                <a:solidFill>
                  <a:prstClr val="black"/>
                </a:solidFill>
                <a:latin typeface="Avenir Book"/>
                <a:cs typeface="Avenir Book"/>
              </a:rPr>
            </a:br>
            <a:r>
              <a:rPr lang="it-IT" sz="900" dirty="0">
                <a:solidFill>
                  <a:prstClr val="black"/>
                </a:solidFill>
                <a:latin typeface="Avenir Book"/>
                <a:cs typeface="Avenir Book"/>
              </a:rPr>
              <a:t>• </a:t>
            </a:r>
            <a:r>
              <a:rPr lang="ru-RU" sz="900" dirty="0">
                <a:solidFill>
                  <a:prstClr val="black"/>
                </a:solidFill>
                <a:latin typeface="Avenir Book"/>
                <a:cs typeface="Avenir Book"/>
              </a:rPr>
              <a:t>Измерение мощности и потребляемого тока (допустимое отклонение +/- 10% от номинального значения)</a:t>
            </a:r>
            <a:r>
              <a:rPr lang="it-IT" sz="900" dirty="0">
                <a:solidFill>
                  <a:prstClr val="black"/>
                </a:solidFill>
                <a:latin typeface="Avenir Book"/>
                <a:cs typeface="Avenir Book"/>
              </a:rPr>
              <a:t/>
            </a:r>
            <a:br>
              <a:rPr lang="it-IT" sz="900" dirty="0">
                <a:solidFill>
                  <a:prstClr val="black"/>
                </a:solidFill>
                <a:latin typeface="Avenir Book"/>
                <a:cs typeface="Avenir Book"/>
              </a:rPr>
            </a:br>
            <a:r>
              <a:rPr lang="it-IT" sz="900" dirty="0">
                <a:solidFill>
                  <a:prstClr val="black"/>
                </a:solidFill>
                <a:latin typeface="Avenir Book"/>
                <a:cs typeface="Avenir Book"/>
              </a:rPr>
              <a:t>• </a:t>
            </a:r>
            <a:r>
              <a:rPr lang="ru-RU" sz="900" dirty="0">
                <a:solidFill>
                  <a:prstClr val="black"/>
                </a:solidFill>
                <a:latin typeface="Avenir Book"/>
                <a:cs typeface="Avenir Book"/>
              </a:rPr>
              <a:t>Измерение максимального разрежения и потока воздуха ( допустимое отклонение +/- 15 % от номинального значения в зависимости от  влажности  и температуры  окружающего воздуха)</a:t>
            </a:r>
            <a:endParaRPr lang="it-IT" sz="900" dirty="0">
              <a:solidFill>
                <a:prstClr val="black"/>
              </a:solidFill>
              <a:latin typeface="Avenir Book"/>
              <a:cs typeface="Avenir Book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sz="1000" spc="-10" dirty="0">
                <a:latin typeface="Arial"/>
                <a:cs typeface="Arial"/>
              </a:rPr>
              <a:t>4.3 </a:t>
            </a:r>
            <a:r>
              <a:rPr lang="ru-RU" sz="1000" spc="-65" dirty="0">
                <a:latin typeface="Arial"/>
                <a:cs typeface="Arial"/>
              </a:rPr>
              <a:t>УСТРОЙСТВО БЕЗОПАСНОСТИ</a:t>
            </a:r>
            <a:endParaRPr sz="1000" dirty="0">
              <a:latin typeface="Arial"/>
              <a:cs typeface="Arial"/>
            </a:endParaRPr>
          </a:p>
          <a:p>
            <a:pPr lvl="0" defTabSz="457200">
              <a:lnSpc>
                <a:spcPct val="130000"/>
              </a:lnSpc>
            </a:pPr>
            <a:r>
              <a:rPr lang="ru-RU" sz="900" dirty="0">
                <a:solidFill>
                  <a:prstClr val="black"/>
                </a:solidFill>
                <a:latin typeface="Avenir Book"/>
                <a:cs typeface="Avenir Book"/>
              </a:rPr>
              <a:t>Пылесос изготовлен в соответствии со всеми правовыми нормами в плане безопасности для оператора:</a:t>
            </a:r>
          </a:p>
          <a:p>
            <a:pPr lvl="0" defTabSz="457200">
              <a:lnSpc>
                <a:spcPct val="130000"/>
              </a:lnSpc>
            </a:pPr>
            <a:r>
              <a:rPr lang="it-IT" sz="900" dirty="0">
                <a:solidFill>
                  <a:prstClr val="black"/>
                </a:solidFill>
                <a:latin typeface="Avenir Book"/>
                <a:cs typeface="Avenir Book"/>
              </a:rPr>
              <a:t>• </a:t>
            </a:r>
            <a:r>
              <a:rPr lang="ru-RU" sz="900" dirty="0">
                <a:solidFill>
                  <a:prstClr val="black"/>
                </a:solidFill>
                <a:latin typeface="Avenir Book"/>
                <a:cs typeface="Avenir Book"/>
              </a:rPr>
              <a:t>Все металлические компоненты машины заземлены для исключения ударов электрическим током или электростатическими зарядами. Правильный выбор гибкого шланга позволяет устранить все риски связанные с этим.</a:t>
            </a:r>
          </a:p>
          <a:p>
            <a:pPr lvl="0" defTabSz="457200">
              <a:lnSpc>
                <a:spcPct val="130000"/>
              </a:lnSpc>
            </a:pPr>
            <a:r>
              <a:rPr lang="it-IT" sz="900" dirty="0">
                <a:solidFill>
                  <a:prstClr val="black"/>
                </a:solidFill>
                <a:latin typeface="Avenir Book"/>
                <a:cs typeface="Avenir Book"/>
              </a:rPr>
              <a:t>• </a:t>
            </a:r>
            <a:r>
              <a:rPr lang="ru-RU" sz="900" dirty="0">
                <a:solidFill>
                  <a:prstClr val="black"/>
                </a:solidFill>
                <a:latin typeface="Avenir Book"/>
                <a:cs typeface="Avenir Book"/>
              </a:rPr>
              <a:t>Тормоза, установленные на передних колесах, надежно удерживают машину в месте ее использования, при работе на неровной поверхности или при особых условиях работы. </a:t>
            </a:r>
            <a:endParaRPr lang="it-IT" sz="900" dirty="0">
              <a:solidFill>
                <a:prstClr val="black"/>
              </a:solidFill>
              <a:latin typeface="Avenir Book"/>
              <a:cs typeface="Avenir Boo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81000" y="8316468"/>
            <a:ext cx="6125210" cy="730250"/>
          </a:xfrm>
          <a:custGeom>
            <a:avLst/>
            <a:gdLst/>
            <a:ahLst/>
            <a:cxnLst/>
            <a:rect l="l" t="t" r="r" b="b"/>
            <a:pathLst>
              <a:path w="6125209" h="730250">
                <a:moveTo>
                  <a:pt x="0" y="729995"/>
                </a:moveTo>
                <a:lnTo>
                  <a:pt x="6124956" y="729995"/>
                </a:lnTo>
                <a:lnTo>
                  <a:pt x="6124956" y="0"/>
                </a:lnTo>
                <a:lnTo>
                  <a:pt x="0" y="0"/>
                </a:lnTo>
                <a:lnTo>
                  <a:pt x="0" y="72999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81000" y="8316468"/>
            <a:ext cx="6125210" cy="1023998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algn="r"/>
            <a:r>
              <a:rPr lang="ru-RU" sz="1000" cap="all" dirty="0">
                <a:solidFill>
                  <a:srgbClr val="000000"/>
                </a:solidFill>
                <a:latin typeface="Avenir Book"/>
                <a:cs typeface="Avenir Book"/>
              </a:rPr>
              <a:t>ПЕРЕД ИСПОЛЬЗОВАНИЕМ </a:t>
            </a:r>
          </a:p>
          <a:p>
            <a:pPr algn="r"/>
            <a:r>
              <a:rPr lang="ru-RU" sz="1000" cap="all" dirty="0">
                <a:solidFill>
                  <a:srgbClr val="000000"/>
                </a:solidFill>
                <a:latin typeface="Avenir Book"/>
                <a:cs typeface="Avenir Book"/>
              </a:rPr>
              <a:t>ТЩАТЕЛЬНО ПРОВЕРЬТЕ МАШИНУ НА</a:t>
            </a:r>
          </a:p>
          <a:p>
            <a:pPr algn="r"/>
            <a:r>
              <a:rPr lang="ru-RU" sz="1000" cap="all" dirty="0">
                <a:solidFill>
                  <a:srgbClr val="000000"/>
                </a:solidFill>
                <a:latin typeface="Avenir Book"/>
                <a:cs typeface="Avenir Book"/>
              </a:rPr>
              <a:t> ПРЕДМЕТ ПОВРЕЖДЕНИЙ,</a:t>
            </a:r>
          </a:p>
          <a:p>
            <a:pPr algn="r"/>
            <a:r>
              <a:rPr lang="ru-RU" sz="1000" cap="all" dirty="0">
                <a:solidFill>
                  <a:srgbClr val="000000"/>
                </a:solidFill>
                <a:latin typeface="Avenir Book"/>
                <a:cs typeface="Avenir Book"/>
              </a:rPr>
              <a:t> ВОЗНИКШИХ ВО ВРЕМЯ ТРАНСПОРТИРОВКИ </a:t>
            </a:r>
            <a:endParaRPr lang="it-IT" sz="1000" cap="all" dirty="0">
              <a:solidFill>
                <a:srgbClr val="000000"/>
              </a:solidFill>
              <a:effectLst/>
              <a:latin typeface="Avenir Book"/>
              <a:cs typeface="Avenir Book"/>
            </a:endParaRPr>
          </a:p>
          <a:p>
            <a:pPr marL="1553210" marR="81915" indent="975360" algn="r">
              <a:lnSpc>
                <a:spcPct val="100000"/>
              </a:lnSpc>
              <a:spcBef>
                <a:spcPts val="985"/>
              </a:spcBef>
            </a:pPr>
            <a:endParaRPr sz="10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81000" y="8444483"/>
            <a:ext cx="499872" cy="438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8338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0525" y="1162702"/>
            <a:ext cx="6125210" cy="155812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19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5"/>
              </a:spcBef>
            </a:pP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06. </a:t>
            </a:r>
            <a:r>
              <a:rPr lang="ru-RU" sz="1000" spc="-65" dirty="0">
                <a:solidFill>
                  <a:srgbClr val="FFFFFF"/>
                </a:solidFill>
                <a:latin typeface="Arial"/>
                <a:cs typeface="Arial"/>
              </a:rPr>
              <a:t>ПОЛОЖЕНИЕ О БЕЗОПАСНОСТИ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6872" y="1356614"/>
            <a:ext cx="5959475" cy="66479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900" dirty="0">
                <a:latin typeface="Avenir Book"/>
              </a:rPr>
              <a:t>• Внимательно прочитайте инструкцию перед запуском, использованием, обслуживанием или управлением пылесосом</a:t>
            </a:r>
          </a:p>
          <a:p>
            <a:endParaRPr lang="it-IT" sz="900" dirty="0">
              <a:latin typeface="Avenir Book"/>
              <a:cs typeface="Avenir Book"/>
            </a:endParaRPr>
          </a:p>
          <a:p>
            <a:r>
              <a:rPr lang="it-IT" sz="900" dirty="0">
                <a:latin typeface="Avenir Book"/>
                <a:cs typeface="Avenir Book"/>
              </a:rPr>
              <a:t>•</a:t>
            </a:r>
            <a:r>
              <a:rPr lang="ru-RU" sz="900" dirty="0">
                <a:latin typeface="Avenir Book"/>
                <a:cs typeface="Avenir Book"/>
              </a:rPr>
              <a:t>Убедитесь что пылесос не был поврежден каким-либо образом</a:t>
            </a:r>
            <a:endParaRPr lang="it-IT" sz="900" dirty="0">
              <a:latin typeface="Avenir Book"/>
              <a:cs typeface="Avenir Book"/>
            </a:endParaRPr>
          </a:p>
          <a:p>
            <a:endParaRPr lang="it-IT" sz="900" dirty="0">
              <a:latin typeface="Avenir Book"/>
              <a:cs typeface="Avenir Book"/>
            </a:endParaRPr>
          </a:p>
          <a:p>
            <a:r>
              <a:rPr lang="it-IT" sz="900" dirty="0">
                <a:latin typeface="Avenir Book"/>
                <a:cs typeface="Avenir Book"/>
              </a:rPr>
              <a:t>• </a:t>
            </a:r>
            <a:r>
              <a:rPr lang="ru-RU" sz="900" dirty="0">
                <a:latin typeface="Avenir Book"/>
                <a:cs typeface="Avenir Book"/>
              </a:rPr>
              <a:t>Никогда не включайте пылесос если он неисправен или есть подозрение на его неисправность.</a:t>
            </a:r>
          </a:p>
          <a:p>
            <a:endParaRPr lang="it-IT" sz="900" dirty="0">
              <a:latin typeface="Avenir Book"/>
              <a:cs typeface="Avenir Book"/>
            </a:endParaRPr>
          </a:p>
          <a:p>
            <a:r>
              <a:rPr lang="it-IT" sz="900" dirty="0">
                <a:latin typeface="Avenir Book"/>
                <a:cs typeface="Avenir Book"/>
              </a:rPr>
              <a:t>• </a:t>
            </a:r>
            <a:r>
              <a:rPr lang="ru-RU" sz="900" dirty="0">
                <a:latin typeface="Avenir Book"/>
                <a:cs typeface="Avenir Book"/>
              </a:rPr>
              <a:t>Убедитесь, что выключатель не изношен и не поврежден</a:t>
            </a:r>
            <a:endParaRPr lang="it-IT" sz="900" dirty="0">
              <a:latin typeface="Avenir Book"/>
              <a:cs typeface="Avenir Book"/>
            </a:endParaRPr>
          </a:p>
          <a:p>
            <a:endParaRPr lang="it-IT" sz="900" dirty="0">
              <a:latin typeface="Avenir Book"/>
              <a:cs typeface="Avenir Book"/>
            </a:endParaRPr>
          </a:p>
          <a:p>
            <a:r>
              <a:rPr lang="it-IT" sz="900" dirty="0">
                <a:latin typeface="Avenir Book"/>
                <a:cs typeface="Avenir Book"/>
              </a:rPr>
              <a:t>• </a:t>
            </a:r>
            <a:r>
              <a:rPr lang="ru-RU" sz="900" dirty="0">
                <a:latin typeface="Avenir Book"/>
                <a:cs typeface="Avenir Book"/>
              </a:rPr>
              <a:t>Не приближайтесь к впуску пылесоса в  свободной  или порванной одежде, части которой могут быть затянуты в него.</a:t>
            </a:r>
            <a:endParaRPr lang="it-IT" sz="900" dirty="0">
              <a:latin typeface="Avenir Book"/>
              <a:cs typeface="Avenir Book"/>
            </a:endParaRPr>
          </a:p>
          <a:p>
            <a:endParaRPr lang="it-IT" sz="900" dirty="0">
              <a:latin typeface="Avenir Book"/>
              <a:cs typeface="Avenir Book"/>
            </a:endParaRPr>
          </a:p>
          <a:p>
            <a:r>
              <a:rPr lang="it-IT" sz="900" dirty="0">
                <a:latin typeface="Avenir Book"/>
                <a:cs typeface="Avenir Book"/>
              </a:rPr>
              <a:t>• </a:t>
            </a:r>
            <a:r>
              <a:rPr lang="ru-RU" sz="900" dirty="0">
                <a:latin typeface="Avenir Book"/>
                <a:cs typeface="Avenir Book"/>
              </a:rPr>
              <a:t>Проверьте наличие и состояние фильтров</a:t>
            </a:r>
            <a:endParaRPr lang="it-IT" sz="900" dirty="0">
              <a:latin typeface="Avenir Book"/>
              <a:cs typeface="Avenir Book"/>
            </a:endParaRPr>
          </a:p>
          <a:p>
            <a:endParaRPr lang="it-IT" sz="900" dirty="0">
              <a:latin typeface="Avenir Book"/>
              <a:cs typeface="Avenir Book"/>
            </a:endParaRPr>
          </a:p>
          <a:p>
            <a:r>
              <a:rPr lang="it-IT" sz="900" dirty="0">
                <a:latin typeface="Avenir Book"/>
                <a:cs typeface="Avenir Book"/>
              </a:rPr>
              <a:t>•</a:t>
            </a:r>
            <a:r>
              <a:rPr lang="ru-RU" sz="900" dirty="0">
                <a:latin typeface="Avenir Book"/>
              </a:rPr>
              <a:t> Убедитесь, что фильтры установлены правильно и в полном рабочем состоянии, всегда соблюдая установленные правила</a:t>
            </a:r>
            <a:endParaRPr lang="it-IT" sz="900" dirty="0">
              <a:latin typeface="Avenir Book"/>
              <a:cs typeface="Avenir Book"/>
            </a:endParaRPr>
          </a:p>
          <a:p>
            <a:endParaRPr lang="it-IT" sz="900" dirty="0">
              <a:latin typeface="Avenir Book"/>
              <a:cs typeface="Avenir Book"/>
            </a:endParaRPr>
          </a:p>
          <a:p>
            <a:r>
              <a:rPr lang="it-IT" sz="900" dirty="0">
                <a:latin typeface="Avenir Book"/>
                <a:cs typeface="Avenir Book"/>
              </a:rPr>
              <a:t>• </a:t>
            </a:r>
            <a:r>
              <a:rPr lang="ru-RU" sz="900" dirty="0">
                <a:latin typeface="Avenir Book"/>
                <a:cs typeface="Avenir Book"/>
              </a:rPr>
              <a:t>Не выполнять самостоятельный ремонт без консультации с производителем</a:t>
            </a:r>
            <a:endParaRPr lang="it-IT" sz="900" dirty="0">
              <a:latin typeface="Avenir Book"/>
              <a:cs typeface="Avenir Book"/>
            </a:endParaRPr>
          </a:p>
          <a:p>
            <a:endParaRPr lang="it-IT" sz="900" dirty="0">
              <a:latin typeface="Avenir Book"/>
              <a:cs typeface="Avenir Book"/>
            </a:endParaRPr>
          </a:p>
          <a:p>
            <a:r>
              <a:rPr lang="it-IT" sz="900" dirty="0">
                <a:latin typeface="Avenir Book"/>
                <a:cs typeface="Avenir Book"/>
              </a:rPr>
              <a:t>•</a:t>
            </a:r>
            <a:r>
              <a:rPr lang="ru-RU" sz="900" dirty="0">
                <a:latin typeface="Avenir Book"/>
                <a:cs typeface="Avenir Book"/>
              </a:rPr>
              <a:t> </a:t>
            </a:r>
            <a:r>
              <a:rPr lang="ru-RU" sz="900" dirty="0">
                <a:latin typeface="Avenir Book"/>
              </a:rPr>
              <a:t>Никогда не используйте бензин, растворители или другие легковоспламеняющиеся жидкости для чистки; для очистки следует использовать только подходящие моющие средства</a:t>
            </a:r>
          </a:p>
          <a:p>
            <a:endParaRPr lang="it-IT" sz="900" dirty="0">
              <a:latin typeface="Avenir Book"/>
              <a:cs typeface="Avenir Book"/>
            </a:endParaRPr>
          </a:p>
          <a:p>
            <a:r>
              <a:rPr lang="it-IT" sz="900" dirty="0">
                <a:latin typeface="Avenir Book"/>
                <a:cs typeface="Avenir Book"/>
              </a:rPr>
              <a:t>•</a:t>
            </a:r>
            <a:r>
              <a:rPr lang="ru-RU" sz="900" dirty="0">
                <a:latin typeface="Avenir Book"/>
                <a:cs typeface="Avenir Book"/>
              </a:rPr>
              <a:t> </a:t>
            </a:r>
            <a:r>
              <a:rPr lang="ru-RU" sz="900" dirty="0">
                <a:latin typeface="Avenir Book"/>
              </a:rPr>
              <a:t>Никогда не перемещайте машину, потянув за кабель питания или гибкий шланг</a:t>
            </a:r>
          </a:p>
          <a:p>
            <a:endParaRPr lang="it-IT" sz="900" dirty="0">
              <a:latin typeface="Avenir Book"/>
              <a:cs typeface="Avenir Book"/>
            </a:endParaRPr>
          </a:p>
          <a:p>
            <a:r>
              <a:rPr lang="it-IT" sz="900" dirty="0">
                <a:latin typeface="Avenir Book"/>
                <a:cs typeface="Avenir Book"/>
              </a:rPr>
              <a:t>•</a:t>
            </a:r>
            <a:r>
              <a:rPr lang="ru-RU" sz="900" dirty="0">
                <a:latin typeface="Avenir Book"/>
                <a:cs typeface="Avenir Book"/>
              </a:rPr>
              <a:t> </a:t>
            </a:r>
            <a:r>
              <a:rPr lang="ru-RU" sz="900" dirty="0">
                <a:latin typeface="Avenir Book"/>
              </a:rPr>
              <a:t>Никогда не направляйте впуск машины или шланг на людей или животных</a:t>
            </a:r>
          </a:p>
          <a:p>
            <a:endParaRPr lang="it-IT" sz="900" dirty="0">
              <a:latin typeface="Avenir Book"/>
              <a:cs typeface="Avenir Book"/>
            </a:endParaRPr>
          </a:p>
          <a:p>
            <a:r>
              <a:rPr lang="it-IT" sz="900" dirty="0">
                <a:latin typeface="Avenir Book"/>
                <a:cs typeface="Avenir Book"/>
              </a:rPr>
              <a:t>• </a:t>
            </a:r>
            <a:r>
              <a:rPr lang="ru-RU" sz="900" dirty="0">
                <a:latin typeface="Avenir Book"/>
                <a:cs typeface="Avenir Book"/>
              </a:rPr>
              <a:t>Защищайте пылесос от дождя</a:t>
            </a:r>
            <a:endParaRPr lang="it-IT" sz="900" dirty="0">
              <a:latin typeface="Avenir Book"/>
              <a:cs typeface="Avenir Book"/>
            </a:endParaRPr>
          </a:p>
          <a:p>
            <a:endParaRPr lang="it-IT" sz="900" dirty="0">
              <a:latin typeface="Avenir Book"/>
              <a:cs typeface="Avenir Book"/>
            </a:endParaRPr>
          </a:p>
          <a:p>
            <a:r>
              <a:rPr lang="it-IT" sz="900" dirty="0">
                <a:latin typeface="Avenir Book"/>
                <a:cs typeface="Avenir Book"/>
              </a:rPr>
              <a:t>•</a:t>
            </a:r>
            <a:r>
              <a:rPr lang="ru-RU" sz="900" dirty="0">
                <a:latin typeface="Avenir Book"/>
                <a:cs typeface="Avenir Book"/>
              </a:rPr>
              <a:t> </a:t>
            </a:r>
            <a:r>
              <a:rPr lang="ru-RU" sz="900" dirty="0">
                <a:latin typeface="Avenir Book"/>
              </a:rPr>
              <a:t>Убедитесь, что устройство подключено к источнику питания с правильным напряжением, указанным на регистрационной табличке</a:t>
            </a:r>
            <a:endParaRPr lang="it-IT" sz="900" dirty="0">
              <a:latin typeface="Avenir Book"/>
              <a:cs typeface="Avenir Book"/>
            </a:endParaRPr>
          </a:p>
          <a:p>
            <a:endParaRPr lang="it-IT" sz="900" dirty="0">
              <a:latin typeface="Avenir Book"/>
              <a:cs typeface="Avenir Book"/>
            </a:endParaRPr>
          </a:p>
          <a:p>
            <a:r>
              <a:rPr lang="it-IT" sz="900" dirty="0">
                <a:latin typeface="Avenir Book"/>
                <a:cs typeface="Avenir Book"/>
              </a:rPr>
              <a:t>• </a:t>
            </a:r>
            <a:r>
              <a:rPr lang="ru-RU" sz="900" dirty="0">
                <a:latin typeface="Avenir Book"/>
              </a:rPr>
              <a:t>Убедитесь, что кабель питания не имеет износа или повреждений. Если вы заменяете кабель, всегда заменяйте его на другой с теми же характеристиками, что и оригинальные кабели. Кабели, которые не соответствуют параметрам или имеют низкое качество, могут перегреться и нанести серьезный урон оператору.</a:t>
            </a:r>
          </a:p>
          <a:p>
            <a:endParaRPr lang="it-IT" sz="900" dirty="0">
              <a:latin typeface="Avenir Book"/>
              <a:cs typeface="Avenir Book"/>
            </a:endParaRPr>
          </a:p>
          <a:p>
            <a:r>
              <a:rPr lang="it-IT" sz="900" dirty="0">
                <a:latin typeface="Avenir Book"/>
                <a:cs typeface="Avenir Book"/>
              </a:rPr>
              <a:t>• </a:t>
            </a:r>
            <a:r>
              <a:rPr lang="ru-RU" sz="900" dirty="0">
                <a:latin typeface="Avenir Book"/>
                <a:cs typeface="Avenir Book"/>
              </a:rPr>
              <a:t>Убедитесь в наличии рабочего заземления на источнике питания.</a:t>
            </a:r>
            <a:endParaRPr lang="it-IT" sz="900" dirty="0">
              <a:latin typeface="Avenir Book"/>
              <a:cs typeface="Avenir Book"/>
            </a:endParaRPr>
          </a:p>
          <a:p>
            <a:endParaRPr lang="it-IT" sz="900" dirty="0">
              <a:latin typeface="Avenir Book"/>
              <a:cs typeface="Avenir Book"/>
            </a:endParaRPr>
          </a:p>
          <a:p>
            <a:r>
              <a:rPr lang="it-IT" sz="900" dirty="0">
                <a:latin typeface="Avenir Book"/>
                <a:cs typeface="Avenir Book"/>
              </a:rPr>
              <a:t>•</a:t>
            </a:r>
            <a:r>
              <a:rPr lang="ru-RU" sz="900" dirty="0">
                <a:latin typeface="Avenir Book"/>
                <a:cs typeface="Avenir Book"/>
              </a:rPr>
              <a:t> </a:t>
            </a:r>
            <a:r>
              <a:rPr lang="ru-RU" sz="900" dirty="0">
                <a:latin typeface="Avenir Book"/>
              </a:rPr>
              <a:t>Ремонт должен выполняться только уполномоченным персоналом и только на выключенной машине при отсоединении ее от источника питания</a:t>
            </a:r>
            <a:endParaRPr lang="it-IT" sz="900" dirty="0">
              <a:latin typeface="Avenir Book"/>
              <a:cs typeface="Avenir Book"/>
            </a:endParaRPr>
          </a:p>
          <a:p>
            <a:endParaRPr lang="it-IT" sz="900" dirty="0">
              <a:latin typeface="Avenir Book"/>
              <a:cs typeface="Avenir Book"/>
            </a:endParaRPr>
          </a:p>
          <a:p>
            <a:r>
              <a:rPr lang="it-IT" sz="900" dirty="0">
                <a:latin typeface="Avenir Book"/>
                <a:cs typeface="Avenir Book"/>
              </a:rPr>
              <a:t>•</a:t>
            </a:r>
            <a:r>
              <a:rPr lang="ru-RU" sz="900" dirty="0">
                <a:latin typeface="Avenir Book"/>
                <a:cs typeface="Avenir Book"/>
              </a:rPr>
              <a:t> </a:t>
            </a:r>
            <a:r>
              <a:rPr lang="ru-RU" sz="900" dirty="0">
                <a:latin typeface="Avenir Book"/>
              </a:rPr>
              <a:t>Никогда не допускайте персонал не прошедший обучение, к управлению пылесосом</a:t>
            </a:r>
            <a:r>
              <a:rPr lang="it-IT" sz="900" dirty="0">
                <a:latin typeface="Avenir Book"/>
                <a:cs typeface="Avenir Book"/>
              </a:rPr>
              <a:t/>
            </a:r>
            <a:br>
              <a:rPr lang="it-IT" sz="900" dirty="0">
                <a:latin typeface="Avenir Book"/>
                <a:cs typeface="Avenir Book"/>
              </a:rPr>
            </a:br>
            <a:endParaRPr lang="it-IT" sz="900" dirty="0">
              <a:latin typeface="Avenir Book"/>
              <a:cs typeface="Avenir Book"/>
            </a:endParaRPr>
          </a:p>
          <a:p>
            <a:r>
              <a:rPr lang="it-IT" sz="900" dirty="0">
                <a:latin typeface="Avenir Book"/>
                <a:cs typeface="Avenir Book"/>
              </a:rPr>
              <a:t>•</a:t>
            </a:r>
            <a:r>
              <a:rPr lang="ru-RU" sz="900" dirty="0">
                <a:latin typeface="Avenir Book"/>
                <a:cs typeface="Avenir Book"/>
              </a:rPr>
              <a:t> </a:t>
            </a:r>
            <a:r>
              <a:rPr lang="ru-RU" sz="900" dirty="0">
                <a:latin typeface="Avenir Book"/>
              </a:rPr>
              <a:t>Перед включением машины убедитесь, что все устройства безопасности находятся в полном рабочем состоянии</a:t>
            </a:r>
            <a:r>
              <a:rPr lang="it-IT" sz="900" dirty="0">
                <a:latin typeface="Avenir Book"/>
                <a:cs typeface="Avenir Book"/>
              </a:rPr>
              <a:t> </a:t>
            </a:r>
            <a:endParaRPr lang="ru-RU" sz="900" dirty="0">
              <a:latin typeface="Avenir Book"/>
              <a:cs typeface="Avenir Book"/>
            </a:endParaRPr>
          </a:p>
          <a:p>
            <a:endParaRPr lang="ru-RU" sz="900" dirty="0">
              <a:latin typeface="Avenir Book"/>
              <a:cs typeface="Avenir Book"/>
            </a:endParaRPr>
          </a:p>
          <a:p>
            <a:r>
              <a:rPr lang="it-IT" sz="900" dirty="0">
                <a:latin typeface="Avenir Book"/>
                <a:cs typeface="Avenir Book"/>
              </a:rPr>
              <a:t>• </a:t>
            </a:r>
            <a:r>
              <a:rPr lang="ru-RU" sz="900" dirty="0">
                <a:latin typeface="Avenir Book"/>
                <a:cs typeface="Avenir Book"/>
              </a:rPr>
              <a:t>Никогда не накрывайте пылесос при работе</a:t>
            </a:r>
            <a:endParaRPr lang="it-IT" sz="900" dirty="0">
              <a:latin typeface="Avenir Book"/>
              <a:cs typeface="Avenir Book"/>
            </a:endParaRPr>
          </a:p>
          <a:p>
            <a:pPr marL="12700" marR="680720">
              <a:lnSpc>
                <a:spcPct val="100000"/>
              </a:lnSpc>
              <a:tabLst>
                <a:tab pos="101600" algn="l"/>
              </a:tabLst>
            </a:pPr>
            <a:endParaRPr sz="9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1000" y="416051"/>
            <a:ext cx="6125210" cy="155171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12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"/>
              </a:spcBef>
            </a:pP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05. </a:t>
            </a:r>
            <a:r>
              <a:rPr lang="ru-RU" sz="1000" spc="50" dirty="0">
                <a:solidFill>
                  <a:srgbClr val="FFFFFF"/>
                </a:solidFill>
                <a:latin typeface="Tahoma"/>
                <a:cs typeface="Tahoma"/>
              </a:rPr>
              <a:t>ДОПУСТИМЫЕ ОТКЛОНЕНИЯ</a:t>
            </a:r>
            <a:endParaRPr sz="10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6872" y="580747"/>
            <a:ext cx="4761865" cy="6598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900" dirty="0">
                <a:latin typeface="Avenir Book"/>
              </a:rPr>
              <a:t>Производительность турбины может варьироваться на 15% в зависимости от температуры и влажности воздуха.</a:t>
            </a:r>
            <a:r>
              <a:rPr lang="it-IT" sz="900" dirty="0">
                <a:latin typeface="Avenir Book"/>
                <a:cs typeface="Avenir Book"/>
              </a:rPr>
              <a:t> </a:t>
            </a:r>
            <a:endParaRPr lang="ru-RU" sz="900" dirty="0">
              <a:latin typeface="Avenir Book"/>
              <a:cs typeface="Avenir Book"/>
            </a:endParaRPr>
          </a:p>
          <a:p>
            <a:r>
              <a:rPr lang="ru-RU" sz="900" dirty="0">
                <a:latin typeface="Avenir Book"/>
              </a:rPr>
              <a:t>Предохранительные клапаны калибруются в зависимости от мощности турбины.</a:t>
            </a:r>
          </a:p>
          <a:p>
            <a:pPr marL="12700" marR="5080">
              <a:lnSpc>
                <a:spcPct val="130000"/>
              </a:lnSpc>
            </a:pPr>
            <a:endParaRPr sz="900" dirty="0">
              <a:latin typeface="Arial"/>
              <a:cs typeface="Arial"/>
            </a:endParaRPr>
          </a:p>
        </p:txBody>
      </p:sp>
      <p:sp>
        <p:nvSpPr>
          <p:cNvPr id="6" name="Rettangolo 23"/>
          <p:cNvSpPr/>
          <p:nvPr/>
        </p:nvSpPr>
        <p:spPr>
          <a:xfrm>
            <a:off x="376872" y="8120594"/>
            <a:ext cx="6125309" cy="9337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cap="all" dirty="0">
                <a:solidFill>
                  <a:srgbClr val="000000"/>
                </a:solidFill>
                <a:latin typeface="Avenir Book"/>
                <a:cs typeface="Avenir Book"/>
              </a:rPr>
              <a:t>В случае использования удлинителя проверьте, что он</a:t>
            </a:r>
          </a:p>
          <a:p>
            <a:pPr algn="r"/>
            <a:r>
              <a:rPr lang="ru-RU" sz="1000" cap="all" dirty="0">
                <a:solidFill>
                  <a:srgbClr val="000000"/>
                </a:solidFill>
                <a:latin typeface="Avenir Book"/>
                <a:cs typeface="Avenir Book"/>
              </a:rPr>
              <a:t>соответствует потребляемой мощности и классу защиты</a:t>
            </a:r>
          </a:p>
          <a:p>
            <a:pPr algn="r"/>
            <a:r>
              <a:rPr lang="ru-RU" sz="1000" cap="all" dirty="0">
                <a:solidFill>
                  <a:srgbClr val="000000"/>
                </a:solidFill>
                <a:latin typeface="Avenir Book"/>
                <a:cs typeface="Avenir Book"/>
              </a:rPr>
              <a:t>пылесоса.</a:t>
            </a:r>
          </a:p>
          <a:p>
            <a:pPr algn="r"/>
            <a:r>
              <a:rPr lang="ru-RU" sz="1000" cap="all" dirty="0">
                <a:solidFill>
                  <a:srgbClr val="000000"/>
                </a:solidFill>
                <a:latin typeface="Avenir Book"/>
                <a:cs typeface="Avenir Book"/>
              </a:rPr>
              <a:t>Минимальное сечение кабелей: 2,5 мм2</a:t>
            </a:r>
          </a:p>
          <a:p>
            <a:pPr algn="r"/>
            <a:r>
              <a:rPr lang="ru-RU" sz="1000" cap="all" dirty="0">
                <a:solidFill>
                  <a:srgbClr val="000000"/>
                </a:solidFill>
                <a:latin typeface="Avenir Book"/>
                <a:cs typeface="Avenir Book"/>
              </a:rPr>
              <a:t>Максимальная длина = 20 м</a:t>
            </a:r>
            <a:endParaRPr lang="it-IT" sz="1000" cap="all" dirty="0">
              <a:solidFill>
                <a:srgbClr val="000000"/>
              </a:solidFill>
              <a:effectLst/>
              <a:latin typeface="Avenir Book"/>
              <a:cs typeface="Avenir Book"/>
            </a:endParaRPr>
          </a:p>
        </p:txBody>
      </p:sp>
      <p:pic>
        <p:nvPicPr>
          <p:cNvPr id="7" name="Immagine 24" descr="Unknown-1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384" b="88393" l="6027" r="939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8" t="11446" r="5693" b="11445"/>
          <a:stretch/>
        </p:blipFill>
        <p:spPr>
          <a:xfrm>
            <a:off x="391473" y="8357561"/>
            <a:ext cx="500339" cy="43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71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416051"/>
            <a:ext cx="6125210" cy="155171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12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"/>
              </a:spcBef>
            </a:pP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07.</a:t>
            </a:r>
            <a:r>
              <a:rPr sz="1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000" spc="-30" dirty="0">
                <a:solidFill>
                  <a:srgbClr val="FFFFFF"/>
                </a:solidFill>
                <a:latin typeface="Arial"/>
                <a:cs typeface="Arial"/>
              </a:rPr>
              <a:t>СБОРКА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1000" y="909827"/>
            <a:ext cx="6125845" cy="0"/>
          </a:xfrm>
          <a:custGeom>
            <a:avLst/>
            <a:gdLst/>
            <a:ahLst/>
            <a:cxnLst/>
            <a:rect l="l" t="t" r="r" b="b"/>
            <a:pathLst>
              <a:path w="6125845">
                <a:moveTo>
                  <a:pt x="0" y="0"/>
                </a:moveTo>
                <a:lnTo>
                  <a:pt x="6125336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9740" y="696848"/>
            <a:ext cx="5970905" cy="16630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7.1 </a:t>
            </a:r>
            <a:r>
              <a:rPr lang="ru-RU" sz="1000" spc="-65" dirty="0">
                <a:latin typeface="Arial"/>
                <a:cs typeface="Arial"/>
              </a:rPr>
              <a:t>ДОСТАВКА И ПОГРУЗКА</a:t>
            </a:r>
            <a:endParaRPr sz="1000" dirty="0">
              <a:latin typeface="Arial"/>
              <a:cs typeface="Arial"/>
            </a:endParaRPr>
          </a:p>
          <a:p>
            <a:pPr marL="12700" marR="5080" algn="just">
              <a:lnSpc>
                <a:spcPct val="120000"/>
              </a:lnSpc>
              <a:spcBef>
                <a:spcPts val="695"/>
              </a:spcBef>
            </a:pPr>
            <a:r>
              <a:rPr lang="ru-RU" sz="900" dirty="0">
                <a:latin typeface="Avenir Book"/>
              </a:rPr>
              <a:t>Все пылесосы тщательно тестируются и проверяются перед поставкой. Машина транспортируется в защитной коробке или завернута в защитную оболочку, что позволяет визуально осмотреть изделие во время транспортировки и надежно закрепляется на поддоне. Если какая-либо часть машины повреждена во время транспортировки, немедленно свяжитесь с перевозчиком. Части, поврежденные из-за неправильной транспортировки или обращения с машиной, не будут признаны гарантией производителя. Машина должна быть поднята и перемещена с помощью вилочного погрузчика в соответствии с действующими правилами безопасности на объекте.</a:t>
            </a:r>
            <a:endParaRPr lang="it-IT" sz="900" dirty="0">
              <a:effectLst/>
              <a:latin typeface="Avenir Book"/>
              <a:cs typeface="Avenir Book"/>
            </a:endParaRPr>
          </a:p>
          <a:p>
            <a:pPr marL="12700" marR="5080" algn="just">
              <a:lnSpc>
                <a:spcPct val="120000"/>
              </a:lnSpc>
              <a:spcBef>
                <a:spcPts val="695"/>
              </a:spcBef>
            </a:pPr>
            <a:endParaRPr sz="900" dirty="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6012" y="2359867"/>
            <a:ext cx="6125845" cy="0"/>
          </a:xfrm>
          <a:custGeom>
            <a:avLst/>
            <a:gdLst/>
            <a:ahLst/>
            <a:cxnLst/>
            <a:rect l="l" t="t" r="r" b="b"/>
            <a:pathLst>
              <a:path w="6125845">
                <a:moveTo>
                  <a:pt x="0" y="0"/>
                </a:moveTo>
                <a:lnTo>
                  <a:pt x="6125336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43483" y="2199629"/>
            <a:ext cx="5970905" cy="1496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7.2 </a:t>
            </a:r>
            <a:r>
              <a:rPr lang="ru-RU" sz="1000" spc="-40" dirty="0">
                <a:latin typeface="Arial"/>
                <a:cs typeface="Arial"/>
              </a:rPr>
              <a:t>ПРОВЕРКА ЭЛЕКТРИЧЕСКИХ СОЕДИНЕНИЙ</a:t>
            </a:r>
          </a:p>
          <a:p>
            <a:pPr marL="12700" marR="5080" algn="just">
              <a:lnSpc>
                <a:spcPct val="120000"/>
              </a:lnSpc>
              <a:spcBef>
                <a:spcPts val="695"/>
              </a:spcBef>
            </a:pPr>
            <a:r>
              <a:rPr lang="ru-RU" sz="900" dirty="0">
                <a:latin typeface="Avenir Book"/>
              </a:rPr>
              <a:t>Подключите штекер к силовому кабелю и подключите штепсель к гнезду, который имеет ту же степень защиты и оборудован отдельным выключателем линии; в случае трехфазного пылесоса необходимо проверить перед использованием, что двигатель вращается в правильном направлении (по часовой стрелке), как показано специальным маркером отлитым на турбине. Если вращение происходит в направлении против часовой стрелки, необходимо отключить устройство от источника питания, поменять один из трех фазных кабелей внутри штепселя и снова проверить правильность вращения</a:t>
            </a:r>
            <a:endParaRPr lang="it-IT" sz="900" dirty="0">
              <a:effectLst/>
              <a:latin typeface="Avenir Book"/>
              <a:cs typeface="Avenir Book"/>
            </a:endParaRPr>
          </a:p>
          <a:p>
            <a:pPr marL="12700" marR="5080" algn="just">
              <a:lnSpc>
                <a:spcPct val="120000"/>
              </a:lnSpc>
              <a:spcBef>
                <a:spcPts val="695"/>
              </a:spcBef>
            </a:pPr>
            <a:endParaRPr sz="9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1000" y="3817620"/>
            <a:ext cx="6125210" cy="155812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19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5"/>
              </a:spcBef>
            </a:pP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08. </a:t>
            </a:r>
            <a:r>
              <a:rPr lang="ru-RU" sz="1000" spc="-35" dirty="0">
                <a:solidFill>
                  <a:srgbClr val="FFFFFF"/>
                </a:solidFill>
                <a:latin typeface="Arial"/>
                <a:cs typeface="Arial"/>
              </a:rPr>
              <a:t>ПЕРИОДИЧЕСКОЕ ОБСЛУЖИВАНИЕ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2895" y="5029200"/>
            <a:ext cx="6125845" cy="0"/>
          </a:xfrm>
          <a:custGeom>
            <a:avLst/>
            <a:gdLst/>
            <a:ahLst/>
            <a:cxnLst/>
            <a:rect l="l" t="t" r="r" b="b"/>
            <a:pathLst>
              <a:path w="6125845">
                <a:moveTo>
                  <a:pt x="0" y="0"/>
                </a:moveTo>
                <a:lnTo>
                  <a:pt x="6125336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1950" y="6934200"/>
            <a:ext cx="6125845" cy="0"/>
          </a:xfrm>
          <a:custGeom>
            <a:avLst/>
            <a:gdLst/>
            <a:ahLst/>
            <a:cxnLst/>
            <a:rect l="l" t="t" r="r" b="b"/>
            <a:pathLst>
              <a:path w="6125845">
                <a:moveTo>
                  <a:pt x="0" y="0"/>
                </a:moveTo>
                <a:lnTo>
                  <a:pt x="6125336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2895" y="7680021"/>
            <a:ext cx="6125210" cy="731520"/>
          </a:xfrm>
          <a:custGeom>
            <a:avLst/>
            <a:gdLst/>
            <a:ahLst/>
            <a:cxnLst/>
            <a:rect l="l" t="t" r="r" b="b"/>
            <a:pathLst>
              <a:path w="6125209" h="731520">
                <a:moveTo>
                  <a:pt x="0" y="731519"/>
                </a:moveTo>
                <a:lnTo>
                  <a:pt x="6124955" y="731519"/>
                </a:lnTo>
                <a:lnTo>
                  <a:pt x="6124955" y="0"/>
                </a:lnTo>
                <a:lnTo>
                  <a:pt x="0" y="0"/>
                </a:lnTo>
                <a:lnTo>
                  <a:pt x="0" y="73151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68808" y="7721724"/>
            <a:ext cx="6125210" cy="519373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350" dirty="0">
              <a:latin typeface="Times New Roman"/>
              <a:cs typeface="Times New Roman"/>
            </a:endParaRPr>
          </a:p>
          <a:p>
            <a:pPr marL="2343785" marR="79375" indent="-303530">
              <a:lnSpc>
                <a:spcPct val="100000"/>
              </a:lnSpc>
            </a:pPr>
            <a:r>
              <a:rPr lang="ru-RU" sz="1000" dirty="0">
                <a:latin typeface="Arial"/>
                <a:cs typeface="Arial"/>
              </a:rPr>
              <a:t>ВАЖНО! НА МОДЕЛЯХ СЕРТИФИЦИРОВАННЫХ ПО </a:t>
            </a:r>
            <a:r>
              <a:rPr lang="ru-RU" sz="1000" dirty="0">
                <a:solidFill>
                  <a:sysClr val="windowText" lastClr="000000"/>
                </a:solidFill>
                <a:latin typeface="Arial"/>
                <a:cs typeface="Arial"/>
              </a:rPr>
              <a:t>АТЕХ</a:t>
            </a:r>
            <a:r>
              <a:rPr lang="ru-RU" sz="1000" dirty="0">
                <a:latin typeface="Arial"/>
                <a:cs typeface="Arial"/>
              </a:rPr>
              <a:t> ВЫПОЛНЯЙТЕ ДАННУЮ ОПЕРАЦИЮ КАЖДЫЕ 10 ЧАСОВ.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81000" y="7783127"/>
            <a:ext cx="499872" cy="438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02895" y="8618502"/>
            <a:ext cx="6125210" cy="157094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1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5"/>
              </a:spcBef>
            </a:pP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09. </a:t>
            </a:r>
            <a:r>
              <a:rPr lang="ru-RU" sz="1000" spc="-40" dirty="0">
                <a:solidFill>
                  <a:srgbClr val="FFFFFF"/>
                </a:solidFill>
                <a:latin typeface="Arial"/>
                <a:cs typeface="Arial"/>
              </a:rPr>
              <a:t>УТИЛИЗАЦИЯ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2895" y="9000171"/>
            <a:ext cx="5969000" cy="6494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20000"/>
              </a:lnSpc>
            </a:pPr>
            <a:r>
              <a:rPr lang="ru-RU" sz="900" dirty="0">
                <a:latin typeface="Avenir Book"/>
              </a:rPr>
              <a:t>Утилизируйте машину и любые принадлежности в соответствии с законодательством страны. Чтобы избежать вреда для окружающей среды или Вашего здоровья, рекомендуется отделить машину от других отходов и, при необходимости, правильно ее утилизировать.</a:t>
            </a:r>
            <a:endParaRPr lang="it-IT" sz="900" dirty="0">
              <a:effectLst/>
              <a:latin typeface="Avenir Book"/>
              <a:cs typeface="Avenir Book"/>
            </a:endParaRPr>
          </a:p>
          <a:p>
            <a:pPr marL="12700" marR="5080" algn="just">
              <a:lnSpc>
                <a:spcPct val="120000"/>
              </a:lnSpc>
            </a:pPr>
            <a:endParaRPr sz="9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1950" y="4081141"/>
            <a:ext cx="5970905" cy="37292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algn="just" defTabSz="457200">
              <a:lnSpc>
                <a:spcPct val="120000"/>
              </a:lnSpc>
            </a:pPr>
            <a:r>
              <a:rPr lang="ru-RU" sz="900" kern="0" dirty="0">
                <a:solidFill>
                  <a:prstClr val="black"/>
                </a:solidFill>
                <a:latin typeface="Avenir Book"/>
              </a:rPr>
              <a:t>Работы по техническому обслуживанию и очистке должны выполняться при отключении пылесоса и отсоединении его от источника питания. Важно помнить, что правильное эксплуатирование                                           и обслуживание гарантируют безопасное и эффективное использование.</a:t>
            </a:r>
            <a:br>
              <a:rPr lang="ru-RU" sz="900" kern="0" dirty="0">
                <a:solidFill>
                  <a:prstClr val="black"/>
                </a:solidFill>
                <a:latin typeface="Avenir Book"/>
              </a:rPr>
            </a:br>
            <a:r>
              <a:rPr lang="ru-RU" sz="900" kern="0" dirty="0">
                <a:solidFill>
                  <a:prstClr val="black"/>
                </a:solidFill>
                <a:latin typeface="Avenir Book"/>
              </a:rPr>
              <a:t>Для обеспечения непрерывной работы и сохранения гарантии производителя, а так же для собственной безопасности, при ремонте используйте только оригинальные запасные части </a:t>
            </a:r>
            <a:r>
              <a:rPr lang="en-US" sz="900" kern="0" dirty="0" err="1">
                <a:solidFill>
                  <a:prstClr val="black"/>
                </a:solidFill>
                <a:latin typeface="Avenir Book"/>
              </a:rPr>
              <a:t>Coynco</a:t>
            </a:r>
            <a:r>
              <a:rPr lang="en-US" sz="900" kern="0" dirty="0">
                <a:solidFill>
                  <a:prstClr val="black"/>
                </a:solidFill>
                <a:latin typeface="Avenir Book"/>
              </a:rPr>
              <a:t>.</a:t>
            </a:r>
            <a:endParaRPr sz="165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8.1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lang="ru-RU" sz="1000" spc="-15" dirty="0">
                <a:latin typeface="Arial"/>
                <a:cs typeface="Arial"/>
              </a:rPr>
              <a:t>ПРИ ИСПОЛЬЗОВАНИИ: ЕЖЕДНЕВНО</a:t>
            </a:r>
          </a:p>
          <a:p>
            <a:pPr algn="just">
              <a:lnSpc>
                <a:spcPct val="110000"/>
              </a:lnSpc>
            </a:pPr>
            <a:r>
              <a:rPr lang="it-IT" sz="1000" dirty="0">
                <a:latin typeface="Avenir Book"/>
                <a:cs typeface="Avenir Book"/>
              </a:rPr>
              <a:t>•</a:t>
            </a:r>
            <a:r>
              <a:rPr lang="ru-RU" sz="1000" dirty="0">
                <a:latin typeface="Avenir Book"/>
                <a:cs typeface="Avenir Book"/>
              </a:rPr>
              <a:t> </a:t>
            </a:r>
            <a:r>
              <a:rPr lang="ru-RU" sz="1000" dirty="0">
                <a:latin typeface="Avenir Book"/>
              </a:rPr>
              <a:t>Визуально проверьте, что всасывающий шланг не был поврежден каким-либо образом (он не должен быть протерт, разорван, изломан)</a:t>
            </a:r>
            <a:endParaRPr lang="it-IT" sz="1000" dirty="0">
              <a:latin typeface="Avenir Book"/>
              <a:cs typeface="Avenir Book"/>
            </a:endParaRPr>
          </a:p>
          <a:p>
            <a:pPr algn="just">
              <a:lnSpc>
                <a:spcPct val="110000"/>
              </a:lnSpc>
            </a:pPr>
            <a:r>
              <a:rPr lang="it-IT" sz="1000" dirty="0">
                <a:latin typeface="Avenir Book"/>
                <a:cs typeface="Avenir Book"/>
              </a:rPr>
              <a:t>• </a:t>
            </a:r>
            <a:r>
              <a:rPr lang="ru-RU" sz="1000" dirty="0">
                <a:latin typeface="Avenir Book"/>
                <a:cs typeface="Avenir Book"/>
              </a:rPr>
              <a:t>Убедитесь, что электрические выключатели находятся в полном рабочем состоянии и не повреждены каким-либо образом</a:t>
            </a:r>
          </a:p>
          <a:p>
            <a:pPr algn="just">
              <a:lnSpc>
                <a:spcPct val="110000"/>
              </a:lnSpc>
            </a:pPr>
            <a:r>
              <a:rPr lang="it-IT" sz="1000" dirty="0">
                <a:latin typeface="Avenir Book"/>
                <a:cs typeface="Avenir Book"/>
              </a:rPr>
              <a:t>• </a:t>
            </a:r>
            <a:r>
              <a:rPr lang="ru-RU" sz="1000" dirty="0">
                <a:latin typeface="Avenir Book"/>
                <a:cs typeface="Avenir Book"/>
              </a:rPr>
              <a:t>Проверьте уровень мусора в баке. ВАЖНО! Опустошите бак если вы используете версию </a:t>
            </a:r>
            <a:r>
              <a:rPr lang="ru-RU" sz="1000" dirty="0" err="1">
                <a:latin typeface="Avenir Book"/>
                <a:cs typeface="Avenir Book"/>
              </a:rPr>
              <a:t>АТех</a:t>
            </a:r>
            <a:r>
              <a:rPr lang="ru-RU" sz="1000" dirty="0">
                <a:latin typeface="Avenir Book"/>
                <a:cs typeface="Avenir Book"/>
              </a:rPr>
              <a:t>.</a:t>
            </a:r>
            <a:endParaRPr lang="it-IT" sz="1000" dirty="0">
              <a:latin typeface="Avenir Book"/>
              <a:cs typeface="Avenir Book"/>
            </a:endParaRPr>
          </a:p>
          <a:p>
            <a:pPr algn="just">
              <a:lnSpc>
                <a:spcPct val="110000"/>
              </a:lnSpc>
            </a:pPr>
            <a:r>
              <a:rPr lang="it-IT" sz="1000" dirty="0">
                <a:latin typeface="Avenir Book"/>
                <a:cs typeface="Avenir Book"/>
              </a:rPr>
              <a:t>• </a:t>
            </a:r>
            <a:r>
              <a:rPr lang="ru-RU" sz="1000" dirty="0">
                <a:latin typeface="Avenir Book"/>
                <a:cs typeface="Avenir Book"/>
              </a:rPr>
              <a:t>Проверьте, что впуск пылесоса не был поврежден.</a:t>
            </a:r>
            <a:endParaRPr lang="it-IT" sz="1000" dirty="0">
              <a:latin typeface="Avenir Book"/>
              <a:cs typeface="Avenir Book"/>
            </a:endParaRPr>
          </a:p>
          <a:p>
            <a:pPr algn="just">
              <a:lnSpc>
                <a:spcPct val="110000"/>
              </a:lnSpc>
            </a:pPr>
            <a:r>
              <a:rPr lang="it-IT" sz="1000" dirty="0">
                <a:latin typeface="Avenir Book"/>
                <a:cs typeface="Avenir Book"/>
              </a:rPr>
              <a:t>• </a:t>
            </a:r>
            <a:r>
              <a:rPr lang="ru-RU" sz="1000" dirty="0">
                <a:latin typeface="Avenir Book"/>
                <a:cs typeface="Avenir Book"/>
              </a:rPr>
              <a:t>Убедитесь, что голова электродвигателя правильно установлена в фильтровальной камере, и что последняя правильно установлена на бак.</a:t>
            </a:r>
            <a:endParaRPr lang="it-IT" sz="1000" dirty="0">
              <a:latin typeface="Avenir Book"/>
              <a:cs typeface="Avenir Book"/>
            </a:endParaRPr>
          </a:p>
          <a:p>
            <a:pPr algn="just">
              <a:lnSpc>
                <a:spcPct val="110000"/>
              </a:lnSpc>
            </a:pPr>
            <a:r>
              <a:rPr lang="it-IT" sz="1000" dirty="0">
                <a:latin typeface="Avenir Book"/>
                <a:cs typeface="Avenir Book"/>
              </a:rPr>
              <a:t>•</a:t>
            </a:r>
            <a:r>
              <a:rPr lang="ru-RU" sz="1000" dirty="0">
                <a:latin typeface="Avenir Book"/>
              </a:rPr>
              <a:t>Если пылесос перемещается на другой объект, убедитесь, что напряжение сети в новом</a:t>
            </a:r>
            <a:br>
              <a:rPr lang="ru-RU" sz="1000" dirty="0">
                <a:latin typeface="Avenir Book"/>
              </a:rPr>
            </a:br>
            <a:r>
              <a:rPr lang="ru-RU" sz="1000" dirty="0">
                <a:latin typeface="Avenir Book"/>
              </a:rPr>
              <a:t>месте соответствует указанному на табличке технических данных</a:t>
            </a:r>
            <a:endParaRPr lang="ru-RU" sz="1000" spc="-15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450"/>
              </a:spcBef>
            </a:pPr>
            <a:r>
              <a:rPr sz="1000" spc="-10" dirty="0">
                <a:latin typeface="Tahoma"/>
                <a:cs typeface="Tahoma"/>
              </a:rPr>
              <a:t>8.2</a:t>
            </a:r>
            <a:r>
              <a:rPr sz="1000" spc="-55" dirty="0">
                <a:latin typeface="Tahoma"/>
                <a:cs typeface="Tahoma"/>
              </a:rPr>
              <a:t> </a:t>
            </a:r>
            <a:r>
              <a:rPr lang="ru-RU" sz="1000" spc="-55" dirty="0">
                <a:latin typeface="Tahoma"/>
                <a:cs typeface="Tahoma"/>
              </a:rPr>
              <a:t>КАЖДЫЕ 200 ЧАСОВ РАБОТЫ</a:t>
            </a:r>
          </a:p>
          <a:p>
            <a:pPr algn="just"/>
            <a:r>
              <a:rPr lang="it-IT" sz="1000" dirty="0">
                <a:latin typeface="Avenir Book"/>
                <a:cs typeface="Avenir Book"/>
              </a:rPr>
              <a:t>• </a:t>
            </a:r>
            <a:r>
              <a:rPr lang="ru-RU" sz="1000" dirty="0">
                <a:latin typeface="Avenir Book"/>
              </a:rPr>
              <a:t>Проверьте состояние главного фильтра: у него не должно быть разрывов, дыр или другого повреждения, в противном случае замените его (см. 11.)</a:t>
            </a:r>
          </a:p>
          <a:p>
            <a:pPr algn="just"/>
            <a:r>
              <a:rPr lang="it-IT" sz="1000" dirty="0">
                <a:latin typeface="Avenir Book"/>
                <a:cs typeface="Avenir Book"/>
              </a:rPr>
              <a:t>•</a:t>
            </a:r>
            <a:r>
              <a:rPr lang="ru-RU" sz="1000" dirty="0">
                <a:latin typeface="Avenir Book"/>
                <a:cs typeface="Avenir Book"/>
              </a:rPr>
              <a:t> </a:t>
            </a:r>
            <a:r>
              <a:rPr lang="ru-RU" sz="1000" dirty="0">
                <a:latin typeface="Avenir Book"/>
              </a:rPr>
              <a:t>Убедитесь, что табличка технических данных читаема и не повреждена, если необходимо, свяжитесь с производителем для замены.</a:t>
            </a:r>
            <a:endParaRPr lang="it-IT" sz="1000" dirty="0">
              <a:latin typeface="Avenir Book"/>
              <a:cs typeface="Avenir Book"/>
            </a:endParaRPr>
          </a:p>
          <a:p>
            <a:pPr marL="12700" algn="just">
              <a:lnSpc>
                <a:spcPct val="100000"/>
              </a:lnSpc>
              <a:spcBef>
                <a:spcPts val="450"/>
              </a:spcBef>
            </a:pPr>
            <a:endParaRPr sz="10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361680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416051"/>
            <a:ext cx="6125210" cy="180340"/>
          </a:xfrm>
          <a:custGeom>
            <a:avLst/>
            <a:gdLst/>
            <a:ahLst/>
            <a:cxnLst/>
            <a:rect l="l" t="t" r="r" b="b"/>
            <a:pathLst>
              <a:path w="6125209" h="180340">
                <a:moveTo>
                  <a:pt x="0" y="179831"/>
                </a:moveTo>
                <a:lnTo>
                  <a:pt x="6124956" y="179831"/>
                </a:lnTo>
                <a:lnTo>
                  <a:pt x="6124956" y="0"/>
                </a:lnTo>
                <a:lnTo>
                  <a:pt x="0" y="0"/>
                </a:lnTo>
                <a:lnTo>
                  <a:pt x="0" y="1798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1000" y="416051"/>
            <a:ext cx="6125210" cy="155171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"/>
              </a:spcBef>
            </a:pP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10. </a:t>
            </a:r>
            <a:r>
              <a:rPr lang="ru-RU" sz="1000" spc="-25" dirty="0">
                <a:solidFill>
                  <a:srgbClr val="FFFFFF"/>
                </a:solidFill>
                <a:latin typeface="Arial"/>
                <a:cs typeface="Arial"/>
              </a:rPr>
              <a:t>ТЕХНИЧЕСКИЕ ХАРАКТЕРИСТИКИ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00" y="4620196"/>
            <a:ext cx="2510790" cy="223520"/>
          </a:xfrm>
          <a:custGeom>
            <a:avLst/>
            <a:gdLst/>
            <a:ahLst/>
            <a:cxnLst/>
            <a:rect l="l" t="t" r="r" b="b"/>
            <a:pathLst>
              <a:path w="2510790" h="223520">
                <a:moveTo>
                  <a:pt x="0" y="223202"/>
                </a:moveTo>
                <a:lnTo>
                  <a:pt x="2510663" y="223202"/>
                </a:lnTo>
                <a:lnTo>
                  <a:pt x="2510663" y="0"/>
                </a:lnTo>
                <a:lnTo>
                  <a:pt x="0" y="0"/>
                </a:lnTo>
                <a:lnTo>
                  <a:pt x="0" y="223202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18663" y="4620196"/>
            <a:ext cx="122555" cy="223520"/>
          </a:xfrm>
          <a:custGeom>
            <a:avLst/>
            <a:gdLst/>
            <a:ahLst/>
            <a:cxnLst/>
            <a:rect l="l" t="t" r="r" b="b"/>
            <a:pathLst>
              <a:path w="122555" h="223520">
                <a:moveTo>
                  <a:pt x="0" y="223202"/>
                </a:moveTo>
                <a:lnTo>
                  <a:pt x="122405" y="223202"/>
                </a:lnTo>
                <a:lnTo>
                  <a:pt x="122405" y="0"/>
                </a:lnTo>
                <a:lnTo>
                  <a:pt x="0" y="0"/>
                </a:lnTo>
                <a:lnTo>
                  <a:pt x="0" y="223202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95088" y="4620259"/>
            <a:ext cx="1610867" cy="222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1000" y="8224519"/>
            <a:ext cx="6124956" cy="2240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796057"/>
              </p:ext>
            </p:extLst>
          </p:nvPr>
        </p:nvGraphicFramePr>
        <p:xfrm>
          <a:off x="381000" y="4620196"/>
          <a:ext cx="6125336" cy="36477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600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36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116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23202"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ru-RU" sz="800" i="1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Модель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B="0"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ST22</a:t>
                      </a:r>
                      <a:r>
                        <a:rPr sz="800" spc="-9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2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ICLEAN</a:t>
                      </a:r>
                      <a:r>
                        <a:rPr sz="800" spc="-10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3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ATEX</a:t>
                      </a:r>
                      <a:r>
                        <a:rPr sz="800" spc="-9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2-22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B="0"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ST3</a:t>
                      </a:r>
                      <a:r>
                        <a:rPr sz="800" spc="-9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2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ICLEAN</a:t>
                      </a:r>
                      <a:r>
                        <a:rPr sz="800" spc="-10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3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ATEX</a:t>
                      </a:r>
                      <a:r>
                        <a:rPr sz="800" spc="-10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2-22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B="0"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6539"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lang="ru-RU" sz="800" spc="3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Артикул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925"/>
                        </a:lnSpc>
                      </a:pPr>
                      <a:r>
                        <a:rPr sz="80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ST22</a:t>
                      </a:r>
                      <a:r>
                        <a:rPr sz="800" spc="-9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2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ICLEAN</a:t>
                      </a:r>
                      <a:r>
                        <a:rPr sz="800" spc="-10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3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ATEX</a:t>
                      </a:r>
                      <a:r>
                        <a:rPr sz="800" spc="-9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2-22</a:t>
                      </a:r>
                      <a:endParaRPr sz="8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925"/>
                        </a:lnSpc>
                      </a:pPr>
                      <a:r>
                        <a:rPr sz="80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ST3</a:t>
                      </a:r>
                      <a:r>
                        <a:rPr sz="800" spc="-9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2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ICLEAN</a:t>
                      </a:r>
                      <a:r>
                        <a:rPr sz="800" spc="-10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3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ATEX</a:t>
                      </a:r>
                      <a:r>
                        <a:rPr sz="800" spc="-10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2-22</a:t>
                      </a:r>
                      <a:endParaRPr sz="8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3265"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800" spc="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Сертификация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spc="5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CE</a:t>
                      </a:r>
                      <a:endParaRPr sz="800" dirty="0">
                        <a:latin typeface="Tahoma"/>
                        <a:cs typeface="Tahoma"/>
                      </a:endParaRPr>
                    </a:p>
                  </a:txBody>
                  <a:tcPr marL="0" marR="0" marT="3937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spc="5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CE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3937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3139"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800" spc="2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Двигатель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800" spc="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Турбина</a:t>
                      </a:r>
                      <a:endParaRPr sz="800" dirty="0">
                        <a:latin typeface="Tahoma"/>
                        <a:cs typeface="Tahoma"/>
                      </a:endParaRPr>
                    </a:p>
                  </a:txBody>
                  <a:tcPr marL="0" marR="0" marT="3937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800" spc="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Турбина</a:t>
                      </a:r>
                      <a:endParaRPr sz="800" dirty="0">
                        <a:latin typeface="Tahoma"/>
                        <a:cs typeface="Tahoma"/>
                      </a:endParaRPr>
                    </a:p>
                  </a:txBody>
                  <a:tcPr marL="0" marR="0" marT="3937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3265"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800" spc="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Мощность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spc="1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2</a:t>
                      </a:r>
                      <a:r>
                        <a:rPr sz="800" spc="-13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ru-RU" sz="800" spc="1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кВт</a:t>
                      </a:r>
                      <a:endParaRPr sz="800" dirty="0">
                        <a:latin typeface="Tahoma"/>
                        <a:cs typeface="Tahoma"/>
                      </a:endParaRPr>
                    </a:p>
                  </a:txBody>
                  <a:tcPr marL="0" marR="0" marT="3937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spc="-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2,6</a:t>
                      </a:r>
                      <a:r>
                        <a:rPr sz="800" spc="-12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ru-RU" sz="800" spc="-12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кВт</a:t>
                      </a:r>
                      <a:endParaRPr sz="800" dirty="0">
                        <a:latin typeface="Tahoma"/>
                        <a:cs typeface="Tahoma"/>
                      </a:endParaRPr>
                    </a:p>
                  </a:txBody>
                  <a:tcPr marL="0" marR="0" marT="3937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3138"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800" spc="1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Напряжение питания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800" spc="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230 </a:t>
                      </a:r>
                      <a:r>
                        <a:rPr lang="ru-RU" sz="800" spc="1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В</a:t>
                      </a:r>
                      <a:r>
                        <a:rPr sz="800" spc="1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4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– </a:t>
                      </a:r>
                      <a:r>
                        <a:rPr sz="800" spc="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50</a:t>
                      </a:r>
                      <a:r>
                        <a:rPr sz="800" spc="-12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ru-RU" sz="800" spc="-12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Гц</a:t>
                      </a:r>
                      <a:endParaRPr sz="800" dirty="0">
                        <a:latin typeface="Tahoma"/>
                        <a:cs typeface="Tahoma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800" spc="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400 </a:t>
                      </a:r>
                      <a:r>
                        <a:rPr lang="ru-RU" sz="800" spc="1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В</a:t>
                      </a:r>
                      <a:r>
                        <a:rPr sz="800" spc="1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4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– </a:t>
                      </a:r>
                      <a:r>
                        <a:rPr sz="800" spc="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50</a:t>
                      </a:r>
                      <a:r>
                        <a:rPr sz="800" spc="-12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ru-RU" sz="800" spc="-12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Гц</a:t>
                      </a:r>
                      <a:endParaRPr sz="800" dirty="0">
                        <a:latin typeface="Tahoma"/>
                        <a:cs typeface="Tahoma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3265"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80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Система очистки фильтра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800" spc="1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Автомат</a:t>
                      </a:r>
                      <a:endParaRPr sz="800" dirty="0">
                        <a:latin typeface="Tahoma"/>
                        <a:cs typeface="Tahoma"/>
                      </a:endParaRPr>
                    </a:p>
                  </a:txBody>
                  <a:tcPr marL="0" marR="0" marT="3937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800" spc="1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Автомат</a:t>
                      </a:r>
                      <a:endParaRPr sz="800" dirty="0">
                        <a:latin typeface="Tahoma"/>
                        <a:cs typeface="Tahoma"/>
                      </a:endParaRPr>
                    </a:p>
                  </a:txBody>
                  <a:tcPr marL="0" marR="0" marT="3937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3138"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800" spc="1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Класс фильтра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800" spc="3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HEPA</a:t>
                      </a:r>
                      <a:r>
                        <a:rPr lang="ru-RU" sz="800" spc="3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 Н14</a:t>
                      </a:r>
                      <a:endParaRPr sz="800" dirty="0">
                        <a:latin typeface="Tahoma"/>
                        <a:cs typeface="Tahoma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800" spc="3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HEPA</a:t>
                      </a:r>
                      <a:r>
                        <a:rPr lang="ru-RU" sz="800" spc="3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 Н14</a:t>
                      </a:r>
                      <a:endParaRPr sz="800" dirty="0">
                        <a:latin typeface="Tahoma"/>
                        <a:cs typeface="Tahoma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6453"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80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Поток воздуха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800" spc="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320</a:t>
                      </a:r>
                      <a:r>
                        <a:rPr sz="800" spc="-10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ru-RU" sz="800" spc="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м3/ч</a:t>
                      </a:r>
                      <a:endParaRPr sz="800" dirty="0">
                        <a:latin typeface="Tahoma"/>
                        <a:cs typeface="Tahoma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800" spc="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320</a:t>
                      </a:r>
                      <a:r>
                        <a:rPr sz="800" spc="-10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ru-RU" sz="800" spc="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м3/ч</a:t>
                      </a:r>
                      <a:endParaRPr sz="800" dirty="0">
                        <a:latin typeface="Tahoma"/>
                        <a:cs typeface="Tahoma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3138"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800" spc="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Разрежение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spc="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300</a:t>
                      </a:r>
                      <a:r>
                        <a:rPr sz="800" spc="-9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ru-RU" sz="800" spc="0" dirty="0" err="1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мбар</a:t>
                      </a:r>
                      <a:endParaRPr sz="800" dirty="0">
                        <a:latin typeface="Tahoma"/>
                        <a:cs typeface="Tahoma"/>
                      </a:endParaRPr>
                    </a:p>
                  </a:txBody>
                  <a:tcPr marL="0" marR="0" marT="3937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spc="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320</a:t>
                      </a:r>
                      <a:r>
                        <a:rPr sz="800" spc="-10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ru-RU" sz="800" spc="5" dirty="0" err="1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мбар</a:t>
                      </a:r>
                      <a:endParaRPr sz="800" dirty="0">
                        <a:latin typeface="Tahoma"/>
                        <a:cs typeface="Tahoma"/>
                      </a:endParaRPr>
                    </a:p>
                  </a:txBody>
                  <a:tcPr marL="0" marR="0" marT="3937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3266"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800" spc="1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Бак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800" spc="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50</a:t>
                      </a:r>
                      <a:r>
                        <a:rPr sz="800" spc="-11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ru-RU" sz="800" spc="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л</a:t>
                      </a:r>
                      <a:endParaRPr sz="800" dirty="0">
                        <a:latin typeface="Tahoma"/>
                        <a:cs typeface="Tahoma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800" spc="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50</a:t>
                      </a:r>
                      <a:r>
                        <a:rPr sz="800" spc="-11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ru-RU" sz="800" spc="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л</a:t>
                      </a:r>
                      <a:endParaRPr sz="800" dirty="0">
                        <a:latin typeface="Tahoma"/>
                        <a:cs typeface="Tahoma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3138"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800" spc="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Габариты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80x60x148</a:t>
                      </a:r>
                      <a:r>
                        <a:rPr sz="800" spc="-6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ru-RU" sz="800" spc="-6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см</a:t>
                      </a:r>
                      <a:endParaRPr sz="800" dirty="0">
                        <a:latin typeface="Tahoma"/>
                        <a:cs typeface="Tahoma"/>
                      </a:endParaRPr>
                    </a:p>
                  </a:txBody>
                  <a:tcPr marL="0" marR="0" marT="3937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80x60x148</a:t>
                      </a:r>
                      <a:r>
                        <a:rPr sz="800" spc="-6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ru-RU" sz="800" spc="-6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см</a:t>
                      </a:r>
                      <a:endParaRPr sz="800" dirty="0">
                        <a:latin typeface="Tahoma"/>
                        <a:cs typeface="Tahoma"/>
                      </a:endParaRPr>
                    </a:p>
                  </a:txBody>
                  <a:tcPr marL="0" marR="0" marT="3937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3266"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800" spc="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Диаметр впуска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800" spc="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50</a:t>
                      </a:r>
                      <a:r>
                        <a:rPr sz="800" spc="-10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ru-RU" sz="800" spc="1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мм</a:t>
                      </a:r>
                      <a:endParaRPr sz="800" dirty="0">
                        <a:latin typeface="Tahoma"/>
                        <a:cs typeface="Tahoma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800" spc="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50</a:t>
                      </a:r>
                      <a:r>
                        <a:rPr sz="800" spc="-10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ru-RU" sz="800" spc="1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мм</a:t>
                      </a:r>
                      <a:endParaRPr sz="800" dirty="0">
                        <a:latin typeface="Tahoma"/>
                        <a:cs typeface="Tahoma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3138"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800" spc="1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Диаметр бака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800" spc="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460</a:t>
                      </a:r>
                      <a:r>
                        <a:rPr sz="800" spc="-10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ru-RU" sz="800" spc="1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мм</a:t>
                      </a:r>
                      <a:endParaRPr sz="800" dirty="0">
                        <a:latin typeface="Tahoma"/>
                        <a:cs typeface="Tahoma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800" spc="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460</a:t>
                      </a:r>
                      <a:r>
                        <a:rPr sz="800" spc="-10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ru-RU" sz="800" spc="1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мм</a:t>
                      </a:r>
                      <a:endParaRPr sz="800" dirty="0">
                        <a:latin typeface="Tahoma"/>
                        <a:cs typeface="Tahoma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3266"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800" spc="1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Вес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800" spc="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105</a:t>
                      </a:r>
                      <a:r>
                        <a:rPr sz="800" spc="-11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ru-RU" sz="800" spc="4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кг</a:t>
                      </a:r>
                      <a:endParaRPr sz="800" dirty="0">
                        <a:latin typeface="Tahoma"/>
                        <a:cs typeface="Tahoma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800" spc="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105</a:t>
                      </a:r>
                      <a:r>
                        <a:rPr sz="800" spc="-11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ru-RU" sz="800" spc="4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кг</a:t>
                      </a:r>
                      <a:endParaRPr sz="800" dirty="0">
                        <a:latin typeface="Tahoma"/>
                        <a:cs typeface="Tahoma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3138"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800" spc="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Уровень шума </a:t>
                      </a:r>
                      <a:r>
                        <a:rPr sz="800" i="1" spc="-3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(ISO</a:t>
                      </a:r>
                      <a:r>
                        <a:rPr sz="800" i="1" spc="-4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i="1" spc="-1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11201)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800" spc="-5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&lt;</a:t>
                      </a:r>
                      <a:r>
                        <a:rPr sz="800" spc="-114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78</a:t>
                      </a:r>
                      <a:r>
                        <a:rPr lang="ru-RU" sz="800" spc="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ru-RU" sz="800" spc="5" dirty="0" err="1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Дб</a:t>
                      </a:r>
                      <a:endParaRPr sz="800" dirty="0">
                        <a:latin typeface="Tahoma"/>
                        <a:cs typeface="Tahoma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800" spc="-5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&lt;</a:t>
                      </a:r>
                      <a:r>
                        <a:rPr sz="800" spc="-114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78</a:t>
                      </a:r>
                      <a:r>
                        <a:rPr lang="ru-RU" sz="800" spc="5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ru-RU" sz="800" spc="5" dirty="0" err="1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Дб</a:t>
                      </a:r>
                      <a:endParaRPr sz="800" dirty="0">
                        <a:latin typeface="Tahoma"/>
                        <a:cs typeface="Tahoma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2668523" y="416051"/>
            <a:ext cx="4189476" cy="42108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4296" y="902208"/>
            <a:ext cx="2410205" cy="16482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77211" y="438912"/>
            <a:ext cx="4780787" cy="5394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1000" y="416051"/>
            <a:ext cx="6125210" cy="155171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12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"/>
              </a:spcBef>
            </a:pP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11.</a:t>
            </a:r>
            <a:r>
              <a:rPr lang="ru-RU" sz="1000" spc="-5" dirty="0">
                <a:solidFill>
                  <a:srgbClr val="FFFFFF"/>
                </a:solidFill>
                <a:latin typeface="Tahoma"/>
                <a:cs typeface="Tahoma"/>
              </a:rPr>
              <a:t> ОПИСАНИЕ КОНСТРУКЦИИ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17947" y="1386839"/>
            <a:ext cx="288290" cy="257810"/>
          </a:xfrm>
          <a:custGeom>
            <a:avLst/>
            <a:gdLst/>
            <a:ahLst/>
            <a:cxnLst/>
            <a:rect l="l" t="t" r="r" b="b"/>
            <a:pathLst>
              <a:path w="288289" h="257810">
                <a:moveTo>
                  <a:pt x="144017" y="0"/>
                </a:moveTo>
                <a:lnTo>
                  <a:pt x="98511" y="6565"/>
                </a:lnTo>
                <a:lnTo>
                  <a:pt x="58978" y="24847"/>
                </a:lnTo>
                <a:lnTo>
                  <a:pt x="27797" y="52724"/>
                </a:lnTo>
                <a:lnTo>
                  <a:pt x="7345" y="88075"/>
                </a:lnTo>
                <a:lnTo>
                  <a:pt x="0" y="128777"/>
                </a:lnTo>
                <a:lnTo>
                  <a:pt x="7345" y="169480"/>
                </a:lnTo>
                <a:lnTo>
                  <a:pt x="27797" y="204831"/>
                </a:lnTo>
                <a:lnTo>
                  <a:pt x="58978" y="232708"/>
                </a:lnTo>
                <a:lnTo>
                  <a:pt x="98511" y="250990"/>
                </a:lnTo>
                <a:lnTo>
                  <a:pt x="144017" y="257555"/>
                </a:lnTo>
                <a:lnTo>
                  <a:pt x="189524" y="250990"/>
                </a:lnTo>
                <a:lnTo>
                  <a:pt x="229057" y="232708"/>
                </a:lnTo>
                <a:lnTo>
                  <a:pt x="260238" y="204831"/>
                </a:lnTo>
                <a:lnTo>
                  <a:pt x="280690" y="169480"/>
                </a:lnTo>
                <a:lnTo>
                  <a:pt x="288036" y="128777"/>
                </a:lnTo>
                <a:lnTo>
                  <a:pt x="280690" y="88075"/>
                </a:lnTo>
                <a:lnTo>
                  <a:pt x="260238" y="52724"/>
                </a:lnTo>
                <a:lnTo>
                  <a:pt x="229057" y="24847"/>
                </a:lnTo>
                <a:lnTo>
                  <a:pt x="189524" y="6565"/>
                </a:lnTo>
                <a:lnTo>
                  <a:pt x="144017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29911" y="3480815"/>
            <a:ext cx="288290" cy="257810"/>
          </a:xfrm>
          <a:custGeom>
            <a:avLst/>
            <a:gdLst/>
            <a:ahLst/>
            <a:cxnLst/>
            <a:rect l="l" t="t" r="r" b="b"/>
            <a:pathLst>
              <a:path w="288289" h="257810">
                <a:moveTo>
                  <a:pt x="144017" y="0"/>
                </a:moveTo>
                <a:lnTo>
                  <a:pt x="98511" y="6565"/>
                </a:lnTo>
                <a:lnTo>
                  <a:pt x="58978" y="24847"/>
                </a:lnTo>
                <a:lnTo>
                  <a:pt x="27797" y="52724"/>
                </a:lnTo>
                <a:lnTo>
                  <a:pt x="7345" y="88075"/>
                </a:lnTo>
                <a:lnTo>
                  <a:pt x="0" y="128778"/>
                </a:lnTo>
                <a:lnTo>
                  <a:pt x="7345" y="169480"/>
                </a:lnTo>
                <a:lnTo>
                  <a:pt x="27797" y="204831"/>
                </a:lnTo>
                <a:lnTo>
                  <a:pt x="58978" y="232708"/>
                </a:lnTo>
                <a:lnTo>
                  <a:pt x="98511" y="250990"/>
                </a:lnTo>
                <a:lnTo>
                  <a:pt x="144017" y="257556"/>
                </a:lnTo>
                <a:lnTo>
                  <a:pt x="189524" y="250990"/>
                </a:lnTo>
                <a:lnTo>
                  <a:pt x="229057" y="232708"/>
                </a:lnTo>
                <a:lnTo>
                  <a:pt x="260238" y="204831"/>
                </a:lnTo>
                <a:lnTo>
                  <a:pt x="280690" y="169480"/>
                </a:lnTo>
                <a:lnTo>
                  <a:pt x="288036" y="128778"/>
                </a:lnTo>
                <a:lnTo>
                  <a:pt x="280690" y="88075"/>
                </a:lnTo>
                <a:lnTo>
                  <a:pt x="260238" y="52724"/>
                </a:lnTo>
                <a:lnTo>
                  <a:pt x="229057" y="24847"/>
                </a:lnTo>
                <a:lnTo>
                  <a:pt x="189524" y="6565"/>
                </a:lnTo>
                <a:lnTo>
                  <a:pt x="144017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25670" y="3516884"/>
            <a:ext cx="100330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10" dirty="0">
                <a:solidFill>
                  <a:srgbClr val="0D0D0D"/>
                </a:solidFill>
                <a:latin typeface="Tahoma"/>
                <a:cs typeface="Tahoma"/>
              </a:rPr>
              <a:t>4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358640" y="5597652"/>
            <a:ext cx="288290" cy="257810"/>
          </a:xfrm>
          <a:custGeom>
            <a:avLst/>
            <a:gdLst/>
            <a:ahLst/>
            <a:cxnLst/>
            <a:rect l="l" t="t" r="r" b="b"/>
            <a:pathLst>
              <a:path w="288289" h="257810">
                <a:moveTo>
                  <a:pt x="144018" y="0"/>
                </a:moveTo>
                <a:lnTo>
                  <a:pt x="98511" y="6565"/>
                </a:lnTo>
                <a:lnTo>
                  <a:pt x="58978" y="24847"/>
                </a:lnTo>
                <a:lnTo>
                  <a:pt x="27797" y="52724"/>
                </a:lnTo>
                <a:lnTo>
                  <a:pt x="7345" y="88075"/>
                </a:lnTo>
                <a:lnTo>
                  <a:pt x="0" y="128777"/>
                </a:lnTo>
                <a:lnTo>
                  <a:pt x="7345" y="169480"/>
                </a:lnTo>
                <a:lnTo>
                  <a:pt x="27797" y="204831"/>
                </a:lnTo>
                <a:lnTo>
                  <a:pt x="58978" y="232708"/>
                </a:lnTo>
                <a:lnTo>
                  <a:pt x="98511" y="250990"/>
                </a:lnTo>
                <a:lnTo>
                  <a:pt x="144018" y="257556"/>
                </a:lnTo>
                <a:lnTo>
                  <a:pt x="189524" y="250990"/>
                </a:lnTo>
                <a:lnTo>
                  <a:pt x="229057" y="232708"/>
                </a:lnTo>
                <a:lnTo>
                  <a:pt x="260238" y="204831"/>
                </a:lnTo>
                <a:lnTo>
                  <a:pt x="280690" y="169480"/>
                </a:lnTo>
                <a:lnTo>
                  <a:pt x="288036" y="128777"/>
                </a:lnTo>
                <a:lnTo>
                  <a:pt x="280690" y="88075"/>
                </a:lnTo>
                <a:lnTo>
                  <a:pt x="260238" y="52724"/>
                </a:lnTo>
                <a:lnTo>
                  <a:pt x="229057" y="24847"/>
                </a:lnTo>
                <a:lnTo>
                  <a:pt x="189524" y="6565"/>
                </a:lnTo>
                <a:lnTo>
                  <a:pt x="144018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454144" y="5634735"/>
            <a:ext cx="100330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dirty="0">
                <a:solidFill>
                  <a:srgbClr val="0D0D0D"/>
                </a:solidFill>
                <a:latin typeface="Arial"/>
                <a:cs typeface="Arial"/>
              </a:rPr>
              <a:t>5</a:t>
            </a:r>
            <a:endParaRPr sz="10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632703" y="4139184"/>
            <a:ext cx="288290" cy="257810"/>
          </a:xfrm>
          <a:custGeom>
            <a:avLst/>
            <a:gdLst/>
            <a:ahLst/>
            <a:cxnLst/>
            <a:rect l="l" t="t" r="r" b="b"/>
            <a:pathLst>
              <a:path w="288289" h="257810">
                <a:moveTo>
                  <a:pt x="144018" y="0"/>
                </a:moveTo>
                <a:lnTo>
                  <a:pt x="98511" y="6565"/>
                </a:lnTo>
                <a:lnTo>
                  <a:pt x="58978" y="24847"/>
                </a:lnTo>
                <a:lnTo>
                  <a:pt x="27797" y="52724"/>
                </a:lnTo>
                <a:lnTo>
                  <a:pt x="7345" y="88075"/>
                </a:lnTo>
                <a:lnTo>
                  <a:pt x="0" y="128777"/>
                </a:lnTo>
                <a:lnTo>
                  <a:pt x="7345" y="169480"/>
                </a:lnTo>
                <a:lnTo>
                  <a:pt x="27797" y="204831"/>
                </a:lnTo>
                <a:lnTo>
                  <a:pt x="58978" y="232708"/>
                </a:lnTo>
                <a:lnTo>
                  <a:pt x="98511" y="250990"/>
                </a:lnTo>
                <a:lnTo>
                  <a:pt x="144018" y="257555"/>
                </a:lnTo>
                <a:lnTo>
                  <a:pt x="189524" y="250990"/>
                </a:lnTo>
                <a:lnTo>
                  <a:pt x="229057" y="232708"/>
                </a:lnTo>
                <a:lnTo>
                  <a:pt x="260238" y="204831"/>
                </a:lnTo>
                <a:lnTo>
                  <a:pt x="280690" y="169480"/>
                </a:lnTo>
                <a:lnTo>
                  <a:pt x="288036" y="128777"/>
                </a:lnTo>
                <a:lnTo>
                  <a:pt x="280690" y="88075"/>
                </a:lnTo>
                <a:lnTo>
                  <a:pt x="260238" y="52724"/>
                </a:lnTo>
                <a:lnTo>
                  <a:pt x="229057" y="24847"/>
                </a:lnTo>
                <a:lnTo>
                  <a:pt x="189524" y="6565"/>
                </a:lnTo>
                <a:lnTo>
                  <a:pt x="144018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728842" y="4174997"/>
            <a:ext cx="100330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dirty="0">
                <a:solidFill>
                  <a:srgbClr val="0D0D0D"/>
                </a:solidFill>
                <a:latin typeface="Arial"/>
                <a:cs typeface="Arial"/>
              </a:rPr>
              <a:t>6</a:t>
            </a:r>
            <a:endParaRPr sz="10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744723" y="1627632"/>
            <a:ext cx="288290" cy="257810"/>
          </a:xfrm>
          <a:custGeom>
            <a:avLst/>
            <a:gdLst/>
            <a:ahLst/>
            <a:cxnLst/>
            <a:rect l="l" t="t" r="r" b="b"/>
            <a:pathLst>
              <a:path w="288289" h="257810">
                <a:moveTo>
                  <a:pt x="144018" y="0"/>
                </a:moveTo>
                <a:lnTo>
                  <a:pt x="98511" y="6565"/>
                </a:lnTo>
                <a:lnTo>
                  <a:pt x="58978" y="24847"/>
                </a:lnTo>
                <a:lnTo>
                  <a:pt x="27797" y="52724"/>
                </a:lnTo>
                <a:lnTo>
                  <a:pt x="7345" y="88075"/>
                </a:lnTo>
                <a:lnTo>
                  <a:pt x="0" y="128777"/>
                </a:lnTo>
                <a:lnTo>
                  <a:pt x="7345" y="169480"/>
                </a:lnTo>
                <a:lnTo>
                  <a:pt x="27797" y="204831"/>
                </a:lnTo>
                <a:lnTo>
                  <a:pt x="58978" y="232708"/>
                </a:lnTo>
                <a:lnTo>
                  <a:pt x="98511" y="250990"/>
                </a:lnTo>
                <a:lnTo>
                  <a:pt x="144018" y="257556"/>
                </a:lnTo>
                <a:lnTo>
                  <a:pt x="189524" y="250990"/>
                </a:lnTo>
                <a:lnTo>
                  <a:pt x="229057" y="232708"/>
                </a:lnTo>
                <a:lnTo>
                  <a:pt x="260238" y="204831"/>
                </a:lnTo>
                <a:lnTo>
                  <a:pt x="280690" y="169480"/>
                </a:lnTo>
                <a:lnTo>
                  <a:pt x="288036" y="128777"/>
                </a:lnTo>
                <a:lnTo>
                  <a:pt x="280690" y="88075"/>
                </a:lnTo>
                <a:lnTo>
                  <a:pt x="260238" y="52724"/>
                </a:lnTo>
                <a:lnTo>
                  <a:pt x="229057" y="24847"/>
                </a:lnTo>
                <a:lnTo>
                  <a:pt x="189524" y="6565"/>
                </a:lnTo>
                <a:lnTo>
                  <a:pt x="144018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26692" y="1871472"/>
            <a:ext cx="288290" cy="257810"/>
          </a:xfrm>
          <a:custGeom>
            <a:avLst/>
            <a:gdLst/>
            <a:ahLst/>
            <a:cxnLst/>
            <a:rect l="l" t="t" r="r" b="b"/>
            <a:pathLst>
              <a:path w="288289" h="257810">
                <a:moveTo>
                  <a:pt x="144018" y="0"/>
                </a:moveTo>
                <a:lnTo>
                  <a:pt x="98511" y="6565"/>
                </a:lnTo>
                <a:lnTo>
                  <a:pt x="58978" y="24847"/>
                </a:lnTo>
                <a:lnTo>
                  <a:pt x="27797" y="52724"/>
                </a:lnTo>
                <a:lnTo>
                  <a:pt x="7345" y="88075"/>
                </a:lnTo>
                <a:lnTo>
                  <a:pt x="0" y="128777"/>
                </a:lnTo>
                <a:lnTo>
                  <a:pt x="7345" y="169480"/>
                </a:lnTo>
                <a:lnTo>
                  <a:pt x="27797" y="204831"/>
                </a:lnTo>
                <a:lnTo>
                  <a:pt x="58978" y="232708"/>
                </a:lnTo>
                <a:lnTo>
                  <a:pt x="98511" y="250990"/>
                </a:lnTo>
                <a:lnTo>
                  <a:pt x="144018" y="257555"/>
                </a:lnTo>
                <a:lnTo>
                  <a:pt x="189524" y="250990"/>
                </a:lnTo>
                <a:lnTo>
                  <a:pt x="229057" y="232708"/>
                </a:lnTo>
                <a:lnTo>
                  <a:pt x="260238" y="204831"/>
                </a:lnTo>
                <a:lnTo>
                  <a:pt x="280690" y="169480"/>
                </a:lnTo>
                <a:lnTo>
                  <a:pt x="288035" y="128777"/>
                </a:lnTo>
                <a:lnTo>
                  <a:pt x="280690" y="88075"/>
                </a:lnTo>
                <a:lnTo>
                  <a:pt x="260238" y="52724"/>
                </a:lnTo>
                <a:lnTo>
                  <a:pt x="229057" y="24847"/>
                </a:lnTo>
                <a:lnTo>
                  <a:pt x="189524" y="6565"/>
                </a:lnTo>
                <a:lnTo>
                  <a:pt x="144018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01923" y="1327403"/>
            <a:ext cx="1112507" cy="5532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45104" y="1421764"/>
            <a:ext cx="953135" cy="401320"/>
          </a:xfrm>
          <a:custGeom>
            <a:avLst/>
            <a:gdLst/>
            <a:ahLst/>
            <a:cxnLst/>
            <a:rect l="l" t="t" r="r" b="b"/>
            <a:pathLst>
              <a:path w="953135" h="401319">
                <a:moveTo>
                  <a:pt x="876206" y="24024"/>
                </a:moveTo>
                <a:lnTo>
                  <a:pt x="0" y="377062"/>
                </a:lnTo>
                <a:lnTo>
                  <a:pt x="9651" y="401065"/>
                </a:lnTo>
                <a:lnTo>
                  <a:pt x="885898" y="48062"/>
                </a:lnTo>
                <a:lnTo>
                  <a:pt x="876206" y="24024"/>
                </a:lnTo>
                <a:close/>
              </a:path>
              <a:path w="953135" h="401319">
                <a:moveTo>
                  <a:pt x="942368" y="19176"/>
                </a:moveTo>
                <a:lnTo>
                  <a:pt x="888237" y="19176"/>
                </a:lnTo>
                <a:lnTo>
                  <a:pt x="898017" y="43179"/>
                </a:lnTo>
                <a:lnTo>
                  <a:pt x="885898" y="48062"/>
                </a:lnTo>
                <a:lnTo>
                  <a:pt x="895604" y="72135"/>
                </a:lnTo>
                <a:lnTo>
                  <a:pt x="942368" y="19176"/>
                </a:lnTo>
                <a:close/>
              </a:path>
              <a:path w="953135" h="401319">
                <a:moveTo>
                  <a:pt x="888237" y="19176"/>
                </a:moveTo>
                <a:lnTo>
                  <a:pt x="876206" y="24024"/>
                </a:lnTo>
                <a:lnTo>
                  <a:pt x="885898" y="48062"/>
                </a:lnTo>
                <a:lnTo>
                  <a:pt x="898017" y="43179"/>
                </a:lnTo>
                <a:lnTo>
                  <a:pt x="888237" y="19176"/>
                </a:lnTo>
                <a:close/>
              </a:path>
              <a:path w="953135" h="401319">
                <a:moveTo>
                  <a:pt x="866520" y="0"/>
                </a:moveTo>
                <a:lnTo>
                  <a:pt x="876206" y="24024"/>
                </a:lnTo>
                <a:lnTo>
                  <a:pt x="888237" y="19176"/>
                </a:lnTo>
                <a:lnTo>
                  <a:pt x="942368" y="19176"/>
                </a:lnTo>
                <a:lnTo>
                  <a:pt x="953134" y="6984"/>
                </a:lnTo>
                <a:lnTo>
                  <a:pt x="8665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24755" y="963167"/>
            <a:ext cx="288290" cy="257810"/>
          </a:xfrm>
          <a:custGeom>
            <a:avLst/>
            <a:gdLst/>
            <a:ahLst/>
            <a:cxnLst/>
            <a:rect l="l" t="t" r="r" b="b"/>
            <a:pathLst>
              <a:path w="288289" h="257809">
                <a:moveTo>
                  <a:pt x="144018" y="0"/>
                </a:moveTo>
                <a:lnTo>
                  <a:pt x="98511" y="6565"/>
                </a:lnTo>
                <a:lnTo>
                  <a:pt x="58978" y="24847"/>
                </a:lnTo>
                <a:lnTo>
                  <a:pt x="27797" y="52724"/>
                </a:lnTo>
                <a:lnTo>
                  <a:pt x="7345" y="88075"/>
                </a:lnTo>
                <a:lnTo>
                  <a:pt x="0" y="128777"/>
                </a:lnTo>
                <a:lnTo>
                  <a:pt x="7345" y="169480"/>
                </a:lnTo>
                <a:lnTo>
                  <a:pt x="27797" y="204831"/>
                </a:lnTo>
                <a:lnTo>
                  <a:pt x="58978" y="232708"/>
                </a:lnTo>
                <a:lnTo>
                  <a:pt x="98511" y="250990"/>
                </a:lnTo>
                <a:lnTo>
                  <a:pt x="144018" y="257555"/>
                </a:lnTo>
                <a:lnTo>
                  <a:pt x="189524" y="250990"/>
                </a:lnTo>
                <a:lnTo>
                  <a:pt x="229057" y="232708"/>
                </a:lnTo>
                <a:lnTo>
                  <a:pt x="260238" y="204831"/>
                </a:lnTo>
                <a:lnTo>
                  <a:pt x="280690" y="169480"/>
                </a:lnTo>
                <a:lnTo>
                  <a:pt x="288036" y="128777"/>
                </a:lnTo>
                <a:lnTo>
                  <a:pt x="280690" y="88075"/>
                </a:lnTo>
                <a:lnTo>
                  <a:pt x="260238" y="52724"/>
                </a:lnTo>
                <a:lnTo>
                  <a:pt x="229057" y="24847"/>
                </a:lnTo>
                <a:lnTo>
                  <a:pt x="189524" y="6565"/>
                </a:lnTo>
                <a:lnTo>
                  <a:pt x="144018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36720" y="2453639"/>
            <a:ext cx="288290" cy="257810"/>
          </a:xfrm>
          <a:custGeom>
            <a:avLst/>
            <a:gdLst/>
            <a:ahLst/>
            <a:cxnLst/>
            <a:rect l="l" t="t" r="r" b="b"/>
            <a:pathLst>
              <a:path w="288289" h="257810">
                <a:moveTo>
                  <a:pt x="144017" y="0"/>
                </a:moveTo>
                <a:lnTo>
                  <a:pt x="98511" y="6565"/>
                </a:lnTo>
                <a:lnTo>
                  <a:pt x="58978" y="24847"/>
                </a:lnTo>
                <a:lnTo>
                  <a:pt x="27797" y="52724"/>
                </a:lnTo>
                <a:lnTo>
                  <a:pt x="7345" y="88075"/>
                </a:lnTo>
                <a:lnTo>
                  <a:pt x="0" y="128777"/>
                </a:lnTo>
                <a:lnTo>
                  <a:pt x="7345" y="169480"/>
                </a:lnTo>
                <a:lnTo>
                  <a:pt x="27797" y="204831"/>
                </a:lnTo>
                <a:lnTo>
                  <a:pt x="58978" y="232708"/>
                </a:lnTo>
                <a:lnTo>
                  <a:pt x="98511" y="250990"/>
                </a:lnTo>
                <a:lnTo>
                  <a:pt x="144017" y="257555"/>
                </a:lnTo>
                <a:lnTo>
                  <a:pt x="189524" y="250990"/>
                </a:lnTo>
                <a:lnTo>
                  <a:pt x="229057" y="232708"/>
                </a:lnTo>
                <a:lnTo>
                  <a:pt x="260238" y="204831"/>
                </a:lnTo>
                <a:lnTo>
                  <a:pt x="280690" y="169480"/>
                </a:lnTo>
                <a:lnTo>
                  <a:pt x="288035" y="128777"/>
                </a:lnTo>
                <a:lnTo>
                  <a:pt x="280690" y="88075"/>
                </a:lnTo>
                <a:lnTo>
                  <a:pt x="260238" y="52724"/>
                </a:lnTo>
                <a:lnTo>
                  <a:pt x="229057" y="24847"/>
                </a:lnTo>
                <a:lnTo>
                  <a:pt x="189524" y="6565"/>
                </a:lnTo>
                <a:lnTo>
                  <a:pt x="144017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820672" y="999235"/>
            <a:ext cx="3293110" cy="1686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98145" algn="r">
              <a:lnSpc>
                <a:spcPct val="100000"/>
              </a:lnSpc>
            </a:pPr>
            <a:r>
              <a:rPr sz="1050" dirty="0">
                <a:solidFill>
                  <a:srgbClr val="0D0D0D"/>
                </a:solidFill>
                <a:latin typeface="Arial"/>
                <a:cs typeface="Arial"/>
              </a:rPr>
              <a:t>7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050" spc="10" dirty="0">
                <a:solidFill>
                  <a:srgbClr val="0D0D0D"/>
                </a:solidFill>
                <a:latin typeface="Tahoma"/>
                <a:cs typeface="Tahoma"/>
              </a:rPr>
              <a:t>1</a:t>
            </a:r>
            <a:endParaRPr sz="1050">
              <a:latin typeface="Tahoma"/>
              <a:cs typeface="Tahoma"/>
            </a:endParaRPr>
          </a:p>
          <a:p>
            <a:pPr marL="1030605">
              <a:lnSpc>
                <a:spcPct val="100000"/>
              </a:lnSpc>
              <a:spcBef>
                <a:spcPts val="635"/>
              </a:spcBef>
            </a:pPr>
            <a:r>
              <a:rPr sz="1050" dirty="0">
                <a:solidFill>
                  <a:srgbClr val="0D0D0D"/>
                </a:solidFill>
                <a:latin typeface="Arial"/>
                <a:cs typeface="Arial"/>
              </a:rPr>
              <a:t>2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050" dirty="0">
                <a:solidFill>
                  <a:srgbClr val="0D0D0D"/>
                </a:solidFill>
                <a:latin typeface="Arial"/>
                <a:cs typeface="Arial"/>
              </a:rPr>
              <a:t>3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50">
              <a:latin typeface="Times New Roman"/>
              <a:cs typeface="Times New Roman"/>
            </a:endParaRPr>
          </a:p>
          <a:p>
            <a:pPr marR="686435" algn="r">
              <a:lnSpc>
                <a:spcPct val="100000"/>
              </a:lnSpc>
            </a:pPr>
            <a:r>
              <a:rPr sz="1050" spc="10" dirty="0">
                <a:solidFill>
                  <a:srgbClr val="0D0D0D"/>
                </a:solidFill>
                <a:latin typeface="Tahoma"/>
                <a:cs typeface="Tahoma"/>
              </a:rPr>
              <a:t>8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1" name="object 20"/>
          <p:cNvSpPr txBox="1"/>
          <p:nvPr/>
        </p:nvSpPr>
        <p:spPr>
          <a:xfrm>
            <a:off x="685800" y="6134861"/>
            <a:ext cx="1703705" cy="2031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Font typeface="Tahoma"/>
              <a:buAutoNum type="arabicPlain"/>
              <a:tabLst>
                <a:tab pos="128905" algn="l"/>
              </a:tabLst>
            </a:pPr>
            <a:r>
              <a:rPr sz="1100" spc="-60" dirty="0">
                <a:latin typeface="Arial"/>
                <a:cs typeface="Arial"/>
              </a:rPr>
              <a:t>– </a:t>
            </a:r>
            <a:r>
              <a:rPr lang="ru-RU" sz="1100" spc="10" dirty="0">
                <a:latin typeface="Tahoma"/>
                <a:cs typeface="Tahoma"/>
              </a:rPr>
              <a:t> Моторный блок</a:t>
            </a:r>
            <a:endParaRPr sz="1100" dirty="0">
              <a:latin typeface="Tahoma"/>
              <a:cs typeface="Tahoma"/>
            </a:endParaRPr>
          </a:p>
          <a:p>
            <a:pPr marL="128270" indent="-115570">
              <a:lnSpc>
                <a:spcPct val="100000"/>
              </a:lnSpc>
              <a:buAutoNum type="arabicPlain"/>
              <a:tabLst>
                <a:tab pos="128905" algn="l"/>
              </a:tabLst>
            </a:pPr>
            <a:r>
              <a:rPr sz="1100" spc="-35" dirty="0">
                <a:latin typeface="Tahoma"/>
                <a:cs typeface="Tahoma"/>
              </a:rPr>
              <a:t>- </a:t>
            </a:r>
            <a:r>
              <a:rPr lang="ru-RU" sz="1100" spc="-35" dirty="0">
                <a:latin typeface="Tahoma"/>
                <a:cs typeface="Tahoma"/>
              </a:rPr>
              <a:t>Выключатель питания</a:t>
            </a:r>
            <a:endParaRPr sz="1100" dirty="0">
              <a:latin typeface="Tahoma"/>
              <a:cs typeface="Tahoma"/>
            </a:endParaRPr>
          </a:p>
          <a:p>
            <a:pPr marL="128270" indent="-115570">
              <a:lnSpc>
                <a:spcPct val="100000"/>
              </a:lnSpc>
              <a:buFont typeface="Tahoma"/>
              <a:buAutoNum type="arabicPlain"/>
              <a:tabLst>
                <a:tab pos="128905" algn="l"/>
              </a:tabLst>
            </a:pPr>
            <a:r>
              <a:rPr sz="1100" spc="-60" dirty="0">
                <a:latin typeface="Arial"/>
                <a:cs typeface="Arial"/>
              </a:rPr>
              <a:t>– </a:t>
            </a:r>
            <a:r>
              <a:rPr lang="ru-RU" sz="1100" spc="10" dirty="0">
                <a:latin typeface="Tahoma"/>
                <a:cs typeface="Tahoma"/>
              </a:rPr>
              <a:t>Кнопка принудительной очистки фильтра</a:t>
            </a:r>
            <a:endParaRPr sz="110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buFont typeface="Tahoma"/>
              <a:buAutoNum type="arabicPlain"/>
              <a:tabLst>
                <a:tab pos="128905" algn="l"/>
              </a:tabLst>
            </a:pPr>
            <a:r>
              <a:rPr sz="1100" spc="-60" dirty="0">
                <a:latin typeface="Arial"/>
                <a:cs typeface="Arial"/>
              </a:rPr>
              <a:t>– </a:t>
            </a:r>
            <a:r>
              <a:rPr lang="ru-RU" sz="1100" spc="15" dirty="0">
                <a:latin typeface="Tahoma"/>
                <a:cs typeface="Tahoma"/>
              </a:rPr>
              <a:t>Впуск</a:t>
            </a:r>
          </a:p>
          <a:p>
            <a:pPr marL="12700" marR="5080">
              <a:lnSpc>
                <a:spcPct val="100000"/>
              </a:lnSpc>
              <a:tabLst>
                <a:tab pos="128905" algn="l"/>
              </a:tabLst>
            </a:pPr>
            <a:r>
              <a:rPr sz="1100" spc="10" dirty="0">
                <a:latin typeface="Tahoma"/>
                <a:cs typeface="Tahoma"/>
              </a:rPr>
              <a:t>5 </a:t>
            </a:r>
            <a:r>
              <a:rPr sz="1100" spc="-60" dirty="0">
                <a:latin typeface="Arial"/>
                <a:cs typeface="Arial"/>
              </a:rPr>
              <a:t>– </a:t>
            </a:r>
            <a:r>
              <a:rPr lang="ru-RU" sz="1100" spc="-60" dirty="0">
                <a:latin typeface="Arial"/>
                <a:cs typeface="Arial"/>
              </a:rPr>
              <a:t> Колеса с тормозами</a:t>
            </a:r>
            <a:endParaRPr sz="11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buFont typeface="Tahoma"/>
              <a:buAutoNum type="arabicPlain" startAt="6"/>
              <a:tabLst>
                <a:tab pos="128905" algn="l"/>
              </a:tabLst>
            </a:pPr>
            <a:r>
              <a:rPr sz="1100" spc="-60" dirty="0">
                <a:latin typeface="Arial"/>
                <a:cs typeface="Arial"/>
              </a:rPr>
              <a:t>– 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lang="ru-RU" sz="1100" spc="35" dirty="0">
                <a:latin typeface="Tahoma"/>
                <a:cs typeface="Tahoma"/>
              </a:rPr>
              <a:t>Ручка подъема бака</a:t>
            </a:r>
            <a:endParaRPr lang="ru-RU" sz="1100" dirty="0">
              <a:latin typeface="Tahoma"/>
              <a:cs typeface="Tahoma"/>
            </a:endParaRPr>
          </a:p>
          <a:p>
            <a:pPr marL="12700" marR="285115">
              <a:lnSpc>
                <a:spcPct val="100000"/>
              </a:lnSpc>
              <a:tabLst>
                <a:tab pos="128905" algn="l"/>
              </a:tabLst>
            </a:pPr>
            <a:r>
              <a:rPr lang="ru-RU" sz="1100" spc="10" dirty="0">
                <a:latin typeface="Tahoma"/>
                <a:cs typeface="Tahoma"/>
              </a:rPr>
              <a:t>7 </a:t>
            </a:r>
            <a:r>
              <a:rPr sz="1100" spc="-60" dirty="0">
                <a:latin typeface="Arial"/>
                <a:cs typeface="Arial"/>
              </a:rPr>
              <a:t>– </a:t>
            </a:r>
            <a:r>
              <a:rPr lang="ru-RU" sz="1100" spc="-60" dirty="0">
                <a:latin typeface="Arial"/>
                <a:cs typeface="Arial"/>
              </a:rPr>
              <a:t> Глушитель выпуска</a:t>
            </a:r>
            <a:endParaRPr lang="ru-RU" sz="1100" dirty="0">
              <a:latin typeface="Tahoma"/>
              <a:cs typeface="Tahoma"/>
            </a:endParaRPr>
          </a:p>
          <a:p>
            <a:pPr marL="12700" marR="285115">
              <a:lnSpc>
                <a:spcPct val="100000"/>
              </a:lnSpc>
              <a:tabLst>
                <a:tab pos="128905" algn="l"/>
              </a:tabLst>
            </a:pPr>
            <a:r>
              <a:rPr lang="ru-RU" sz="1100" spc="-60" dirty="0">
                <a:latin typeface="Tahoma"/>
                <a:cs typeface="Tahoma"/>
              </a:rPr>
              <a:t>8 </a:t>
            </a:r>
            <a:r>
              <a:rPr sz="1100" spc="-60" dirty="0">
                <a:latin typeface="Arial"/>
                <a:cs typeface="Arial"/>
              </a:rPr>
              <a:t>– </a:t>
            </a:r>
            <a:r>
              <a:rPr lang="ru-RU" sz="1100" dirty="0">
                <a:latin typeface="Tahoma"/>
                <a:cs typeface="Tahoma"/>
              </a:rPr>
              <a:t>Фильтровальная камера</a:t>
            </a:r>
            <a:endParaRPr sz="11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079" y="5506211"/>
            <a:ext cx="3054858" cy="20810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47515" y="676655"/>
            <a:ext cx="2758440" cy="20848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1000" y="416051"/>
            <a:ext cx="6125210" cy="155171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12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"/>
              </a:spcBef>
            </a:pP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12. </a:t>
            </a:r>
            <a:r>
              <a:rPr lang="ru-RU" sz="1000" spc="10" dirty="0">
                <a:solidFill>
                  <a:srgbClr val="FFFFFF"/>
                </a:solidFill>
                <a:latin typeface="Arial"/>
                <a:cs typeface="Arial"/>
              </a:rPr>
              <a:t>ПРИСОЕДИНЕНИЕ ПРИНАДЛЕЖНОСТЕЙ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9740" y="824230"/>
            <a:ext cx="3310254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900" dirty="0"/>
              <a:t>В зависимости от конкретных потребностей  пылесос может включать принадлежности, которые обычно не поставляются в стандартной версии. Необходимо выбрать всасывающий шланг и принадлежности, подходящие для типа материала, который необходимо убирать.</a:t>
            </a:r>
            <a:br>
              <a:rPr lang="ru-RU" sz="900" dirty="0"/>
            </a:br>
            <a:r>
              <a:rPr lang="ru-RU" sz="900" dirty="0"/>
              <a:t>Теперь машина готова к использованию.</a:t>
            </a:r>
          </a:p>
          <a:p>
            <a:endParaRPr lang="ru-RU" sz="900" dirty="0"/>
          </a:p>
          <a:p>
            <a:r>
              <a:rPr lang="ru-RU" sz="900" dirty="0"/>
              <a:t>Подсоедините один конец гибкого шланга к требуемому аксессуару, а другой - к быстроразъемному впуску, установленному на фильтровальной камере.                                             (См. Лист принадлежностей)</a:t>
            </a:r>
            <a:endParaRPr lang="ru-RU" sz="900" dirty="0">
              <a:latin typeface="Arial"/>
              <a:cs typeface="Arial"/>
            </a:endParaRPr>
          </a:p>
          <a:p>
            <a:pPr marL="12700" marR="69215">
              <a:lnSpc>
                <a:spcPct val="100000"/>
              </a:lnSpc>
            </a:pPr>
            <a:endParaRPr sz="9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3756" y="4305300"/>
            <a:ext cx="6125210" cy="156453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54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0"/>
              </a:spcBef>
            </a:pP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13. </a:t>
            </a:r>
            <a:r>
              <a:rPr lang="ru-RU" sz="1000" spc="-30" dirty="0">
                <a:solidFill>
                  <a:srgbClr val="FFFFFF"/>
                </a:solidFill>
                <a:latin typeface="Arial"/>
                <a:cs typeface="Arial"/>
              </a:rPr>
              <a:t>ПОРЯДОК РАБОТЫ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33756" y="4660391"/>
            <a:ext cx="6125210" cy="730250"/>
          </a:xfrm>
          <a:custGeom>
            <a:avLst/>
            <a:gdLst/>
            <a:ahLst/>
            <a:cxnLst/>
            <a:rect l="l" t="t" r="r" b="b"/>
            <a:pathLst>
              <a:path w="6125210" h="730250">
                <a:moveTo>
                  <a:pt x="0" y="729996"/>
                </a:moveTo>
                <a:lnTo>
                  <a:pt x="6124956" y="729996"/>
                </a:lnTo>
                <a:lnTo>
                  <a:pt x="6124956" y="0"/>
                </a:lnTo>
                <a:lnTo>
                  <a:pt x="0" y="0"/>
                </a:lnTo>
                <a:lnTo>
                  <a:pt x="0" y="729996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33756" y="4660391"/>
            <a:ext cx="6125210" cy="518732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350" dirty="0">
              <a:latin typeface="Times New Roman"/>
              <a:cs typeface="Times New Roman"/>
            </a:endParaRPr>
          </a:p>
          <a:p>
            <a:pPr marL="2109470" algn="r">
              <a:spcBef>
                <a:spcPts val="5"/>
              </a:spcBef>
            </a:pPr>
            <a:r>
              <a:rPr lang="ru-RU" sz="1000" dirty="0">
                <a:solidFill>
                  <a:srgbClr val="000000"/>
                </a:solidFill>
                <a:latin typeface="Avenir Book"/>
                <a:cs typeface="Avenir Book"/>
              </a:rPr>
              <a:t>ПРЕЖДЕ ЧЕМ ВКЛЮЧИТЬ ПЫЛЕСОС УБЕДИТЕСЬ,                           ЧТО КОНТЕЙНЕР ПУСТ </a:t>
            </a:r>
            <a:endParaRPr lang="ru-RU" sz="10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33756" y="4788408"/>
            <a:ext cx="499872" cy="4389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72070" y="6886752"/>
            <a:ext cx="1301584" cy="11816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54579" y="6655307"/>
            <a:ext cx="288290" cy="257810"/>
          </a:xfrm>
          <a:custGeom>
            <a:avLst/>
            <a:gdLst/>
            <a:ahLst/>
            <a:cxnLst/>
            <a:rect l="l" t="t" r="r" b="b"/>
            <a:pathLst>
              <a:path w="288289" h="257809">
                <a:moveTo>
                  <a:pt x="144018" y="0"/>
                </a:moveTo>
                <a:lnTo>
                  <a:pt x="98511" y="6565"/>
                </a:lnTo>
                <a:lnTo>
                  <a:pt x="58978" y="24847"/>
                </a:lnTo>
                <a:lnTo>
                  <a:pt x="27797" y="52724"/>
                </a:lnTo>
                <a:lnTo>
                  <a:pt x="7345" y="88075"/>
                </a:lnTo>
                <a:lnTo>
                  <a:pt x="0" y="128778"/>
                </a:lnTo>
                <a:lnTo>
                  <a:pt x="7345" y="169480"/>
                </a:lnTo>
                <a:lnTo>
                  <a:pt x="27797" y="204831"/>
                </a:lnTo>
                <a:lnTo>
                  <a:pt x="58978" y="232708"/>
                </a:lnTo>
                <a:lnTo>
                  <a:pt x="98511" y="250990"/>
                </a:lnTo>
                <a:lnTo>
                  <a:pt x="144018" y="257556"/>
                </a:lnTo>
                <a:lnTo>
                  <a:pt x="189524" y="250990"/>
                </a:lnTo>
                <a:lnTo>
                  <a:pt x="229057" y="232708"/>
                </a:lnTo>
                <a:lnTo>
                  <a:pt x="260238" y="204831"/>
                </a:lnTo>
                <a:lnTo>
                  <a:pt x="280690" y="169480"/>
                </a:lnTo>
                <a:lnTo>
                  <a:pt x="288036" y="128778"/>
                </a:lnTo>
                <a:lnTo>
                  <a:pt x="280690" y="88075"/>
                </a:lnTo>
                <a:lnTo>
                  <a:pt x="260238" y="52724"/>
                </a:lnTo>
                <a:lnTo>
                  <a:pt x="229057" y="24847"/>
                </a:lnTo>
                <a:lnTo>
                  <a:pt x="189524" y="6565"/>
                </a:lnTo>
                <a:lnTo>
                  <a:pt x="144018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49829" y="6692010"/>
            <a:ext cx="100330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10" dirty="0">
                <a:solidFill>
                  <a:srgbClr val="0D0D0D"/>
                </a:solidFill>
                <a:latin typeface="Tahoma"/>
                <a:cs typeface="Tahoma"/>
              </a:rPr>
              <a:t>1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910839" y="6635495"/>
            <a:ext cx="288290" cy="257810"/>
          </a:xfrm>
          <a:custGeom>
            <a:avLst/>
            <a:gdLst/>
            <a:ahLst/>
            <a:cxnLst/>
            <a:rect l="l" t="t" r="r" b="b"/>
            <a:pathLst>
              <a:path w="288289" h="257809">
                <a:moveTo>
                  <a:pt x="144018" y="0"/>
                </a:moveTo>
                <a:lnTo>
                  <a:pt x="98511" y="6565"/>
                </a:lnTo>
                <a:lnTo>
                  <a:pt x="58978" y="24847"/>
                </a:lnTo>
                <a:lnTo>
                  <a:pt x="27797" y="52724"/>
                </a:lnTo>
                <a:lnTo>
                  <a:pt x="7345" y="88075"/>
                </a:lnTo>
                <a:lnTo>
                  <a:pt x="0" y="128777"/>
                </a:lnTo>
                <a:lnTo>
                  <a:pt x="7345" y="169480"/>
                </a:lnTo>
                <a:lnTo>
                  <a:pt x="27797" y="204831"/>
                </a:lnTo>
                <a:lnTo>
                  <a:pt x="58978" y="232708"/>
                </a:lnTo>
                <a:lnTo>
                  <a:pt x="98511" y="250990"/>
                </a:lnTo>
                <a:lnTo>
                  <a:pt x="144018" y="257555"/>
                </a:lnTo>
                <a:lnTo>
                  <a:pt x="189524" y="250990"/>
                </a:lnTo>
                <a:lnTo>
                  <a:pt x="229057" y="232708"/>
                </a:lnTo>
                <a:lnTo>
                  <a:pt x="260238" y="204831"/>
                </a:lnTo>
                <a:lnTo>
                  <a:pt x="280690" y="169480"/>
                </a:lnTo>
                <a:lnTo>
                  <a:pt x="288036" y="128777"/>
                </a:lnTo>
                <a:lnTo>
                  <a:pt x="280690" y="88075"/>
                </a:lnTo>
                <a:lnTo>
                  <a:pt x="260238" y="52724"/>
                </a:lnTo>
                <a:lnTo>
                  <a:pt x="229057" y="24847"/>
                </a:lnTo>
                <a:lnTo>
                  <a:pt x="189524" y="6565"/>
                </a:lnTo>
                <a:lnTo>
                  <a:pt x="144018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005454" y="6672580"/>
            <a:ext cx="100330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10" dirty="0">
                <a:solidFill>
                  <a:srgbClr val="0D0D0D"/>
                </a:solidFill>
                <a:latin typeface="Tahoma"/>
                <a:cs typeface="Tahoma"/>
              </a:rPr>
              <a:t>2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354836" y="6635495"/>
            <a:ext cx="288290" cy="257810"/>
          </a:xfrm>
          <a:custGeom>
            <a:avLst/>
            <a:gdLst/>
            <a:ahLst/>
            <a:cxnLst/>
            <a:rect l="l" t="t" r="r" b="b"/>
            <a:pathLst>
              <a:path w="288289" h="257809">
                <a:moveTo>
                  <a:pt x="144017" y="0"/>
                </a:moveTo>
                <a:lnTo>
                  <a:pt x="98511" y="6565"/>
                </a:lnTo>
                <a:lnTo>
                  <a:pt x="58978" y="24847"/>
                </a:lnTo>
                <a:lnTo>
                  <a:pt x="27797" y="52724"/>
                </a:lnTo>
                <a:lnTo>
                  <a:pt x="7345" y="88075"/>
                </a:lnTo>
                <a:lnTo>
                  <a:pt x="0" y="128777"/>
                </a:lnTo>
                <a:lnTo>
                  <a:pt x="7345" y="169480"/>
                </a:lnTo>
                <a:lnTo>
                  <a:pt x="27797" y="204831"/>
                </a:lnTo>
                <a:lnTo>
                  <a:pt x="58978" y="232708"/>
                </a:lnTo>
                <a:lnTo>
                  <a:pt x="98511" y="250990"/>
                </a:lnTo>
                <a:lnTo>
                  <a:pt x="144017" y="257555"/>
                </a:lnTo>
                <a:lnTo>
                  <a:pt x="189524" y="250990"/>
                </a:lnTo>
                <a:lnTo>
                  <a:pt x="229057" y="232708"/>
                </a:lnTo>
                <a:lnTo>
                  <a:pt x="260238" y="204831"/>
                </a:lnTo>
                <a:lnTo>
                  <a:pt x="280690" y="169480"/>
                </a:lnTo>
                <a:lnTo>
                  <a:pt x="288036" y="128777"/>
                </a:lnTo>
                <a:lnTo>
                  <a:pt x="280690" y="88075"/>
                </a:lnTo>
                <a:lnTo>
                  <a:pt x="260238" y="52724"/>
                </a:lnTo>
                <a:lnTo>
                  <a:pt x="229057" y="24847"/>
                </a:lnTo>
                <a:lnTo>
                  <a:pt x="189524" y="6565"/>
                </a:lnTo>
                <a:lnTo>
                  <a:pt x="144017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448561" y="6672580"/>
            <a:ext cx="100330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dirty="0">
                <a:solidFill>
                  <a:srgbClr val="0D0D0D"/>
                </a:solidFill>
                <a:latin typeface="Arial"/>
                <a:cs typeface="Arial"/>
              </a:rPr>
              <a:t>3</a:t>
            </a:r>
            <a:endParaRPr sz="10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83431" y="5729446"/>
            <a:ext cx="246189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lang="ru-RU" sz="1000" spc="-10" dirty="0">
                <a:latin typeface="Arial"/>
                <a:cs typeface="Arial"/>
              </a:rPr>
              <a:t>Пуск турбины</a:t>
            </a:r>
            <a:r>
              <a:rPr sz="1000" spc="20" dirty="0">
                <a:latin typeface="Arial"/>
                <a:cs typeface="Arial"/>
              </a:rPr>
              <a:t>.</a:t>
            </a:r>
            <a:endParaRPr sz="1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lang="ru-RU" sz="1000" spc="-10" dirty="0">
                <a:latin typeface="Arial"/>
                <a:cs typeface="Arial"/>
              </a:rPr>
              <a:t>Остановка турбины</a:t>
            </a:r>
            <a:r>
              <a:rPr sz="1000" dirty="0">
                <a:latin typeface="Arial"/>
                <a:cs typeface="Arial"/>
              </a:rPr>
              <a:t>.</a:t>
            </a: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lang="ru-RU" sz="1000" spc="10" dirty="0">
                <a:latin typeface="Arial"/>
                <a:cs typeface="Arial"/>
              </a:rPr>
              <a:t>Включение и отключение системы очистки фильтров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52442" y="6392833"/>
            <a:ext cx="27559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spc="-5" dirty="0">
                <a:latin typeface="Arial"/>
                <a:cs typeface="Arial"/>
              </a:rPr>
              <a:t>Прежде чем запустить машину, убедитесь что выключать (3) в положении ВКЛ</a:t>
            </a:r>
            <a:r>
              <a:rPr sz="1000" spc="30" dirty="0">
                <a:latin typeface="Arial"/>
                <a:cs typeface="Arial"/>
              </a:rPr>
              <a:t>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794761" y="8211439"/>
            <a:ext cx="325056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95885">
              <a:lnSpc>
                <a:spcPct val="100000"/>
              </a:lnSpc>
            </a:pPr>
            <a:r>
              <a:rPr lang="ru-RU" sz="1000" spc="-60" dirty="0">
                <a:latin typeface="Arial"/>
                <a:cs typeface="Arial"/>
              </a:rPr>
              <a:t>Если необходимо ускорить очистку фильтров переведите переключатель (3) в положение ВЫКЛ, а затем снова ВКЛ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577339" y="8087868"/>
            <a:ext cx="1284732" cy="12862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1632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2147</Words>
  <Application>Microsoft Office PowerPoint</Application>
  <PresentationFormat>Лист A4 (210x297 мм)</PresentationFormat>
  <Paragraphs>298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Riccardo Bettella</dc:creator>
  <cp:lastModifiedBy>User</cp:lastModifiedBy>
  <cp:revision>4</cp:revision>
  <dcterms:created xsi:type="dcterms:W3CDTF">2019-10-28T16:40:56Z</dcterms:created>
  <dcterms:modified xsi:type="dcterms:W3CDTF">2023-04-27T12:35:50Z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2018-09-19T00:00:00Z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2019-10-28T00:00:00Z</vt:filetime>
  </property>
</Properties>
</file>